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4"/>
  </p:sldMasterIdLst>
  <p:notesMasterIdLst>
    <p:notesMasterId r:id="rId31"/>
  </p:notesMasterIdLst>
  <p:sldIdLst>
    <p:sldId id="256" r:id="rId5"/>
    <p:sldId id="257" r:id="rId6"/>
    <p:sldId id="258" r:id="rId7"/>
    <p:sldId id="259" r:id="rId8"/>
    <p:sldId id="279" r:id="rId9"/>
    <p:sldId id="264" r:id="rId10"/>
    <p:sldId id="278" r:id="rId11"/>
    <p:sldId id="263" r:id="rId12"/>
    <p:sldId id="282" r:id="rId13"/>
    <p:sldId id="281" r:id="rId14"/>
    <p:sldId id="280" r:id="rId15"/>
    <p:sldId id="265" r:id="rId16"/>
    <p:sldId id="270" r:id="rId17"/>
    <p:sldId id="266" r:id="rId18"/>
    <p:sldId id="288" r:id="rId19"/>
    <p:sldId id="284" r:id="rId20"/>
    <p:sldId id="285" r:id="rId21"/>
    <p:sldId id="271" r:id="rId22"/>
    <p:sldId id="286" r:id="rId23"/>
    <p:sldId id="277" r:id="rId24"/>
    <p:sldId id="272" r:id="rId25"/>
    <p:sldId id="290" r:id="rId26"/>
    <p:sldId id="283" r:id="rId27"/>
    <p:sldId id="287" r:id="rId28"/>
    <p:sldId id="289" r:id="rId29"/>
    <p:sldId id="291" r:id="rId30"/>
  </p:sldIdLst>
  <p:sldSz cx="9144000" cy="5143500" type="screen16x9"/>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2" autoAdjust="0"/>
    <p:restoredTop sz="94660"/>
  </p:normalViewPr>
  <p:slideViewPr>
    <p:cSldViewPr snapToGrid="0">
      <p:cViewPr varScale="1">
        <p:scale>
          <a:sx n="108" d="100"/>
          <a:sy n="108" d="100"/>
        </p:scale>
        <p:origin x="108" y="54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51dd31ad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51dd31ad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f828727a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f828727a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54e63d479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54e63d479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45eefd9c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45eefd9c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545eefd9c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545eefd9c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92061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d13a0549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d13a0549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4d13a0549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4d13a0549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4d13a0549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4d13a0549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4d13a0549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4d13a0549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d13a0549a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4d13a0549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d13a0549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d13a0549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4F0C-EE51-48C1-9DAD-D37F24A4EF8F}"/>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7F70AF6-CAAE-44AD-8EE6-DA1AACCFAF0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501934A-6547-46D1-8940-080B4D3C366F}"/>
              </a:ext>
            </a:extLst>
          </p:cNvPr>
          <p:cNvSpPr>
            <a:spLocks noGrp="1"/>
          </p:cNvSpPr>
          <p:nvPr>
            <p:ph type="dt" sz="half" idx="10"/>
          </p:nvPr>
        </p:nvSpPr>
        <p:spPr/>
        <p:txBody>
          <a:bodyPr/>
          <a:lstStyle/>
          <a:p>
            <a:fld id="{AD2403B3-AC72-4057-8BE6-12A90C2F0FDA}" type="datetime1">
              <a:rPr lang="en-US" smtClean="0"/>
              <a:t>3/5/2020</a:t>
            </a:fld>
            <a:endParaRPr lang="en-US"/>
          </a:p>
        </p:txBody>
      </p:sp>
      <p:sp>
        <p:nvSpPr>
          <p:cNvPr id="5" name="Footer Placeholder 4">
            <a:extLst>
              <a:ext uri="{FF2B5EF4-FFF2-40B4-BE49-F238E27FC236}">
                <a16:creationId xmlns:a16="http://schemas.microsoft.com/office/drawing/2014/main" id="{E203068A-D80D-45BE-871E-08494040B0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296B0-43AE-4731-A362-CC7A183916B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6411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701A-A2BC-4EA3-9944-AFF90D873C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089A9E-407F-4BFE-A7EE-5F4EDFCB70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9A4769-AD8D-4C36-8455-E3B05416B9BA}"/>
              </a:ext>
            </a:extLst>
          </p:cNvPr>
          <p:cNvSpPr>
            <a:spLocks noGrp="1"/>
          </p:cNvSpPr>
          <p:nvPr>
            <p:ph type="dt" sz="half" idx="10"/>
          </p:nvPr>
        </p:nvSpPr>
        <p:spPr/>
        <p:txBody>
          <a:bodyPr/>
          <a:lstStyle/>
          <a:p>
            <a:fld id="{8204F0A2-AD3D-4FCF-99CC-67AD8F1B8770}" type="datetime1">
              <a:rPr lang="en-US" smtClean="0"/>
              <a:t>3/5/2020</a:t>
            </a:fld>
            <a:endParaRPr lang="en-US"/>
          </a:p>
        </p:txBody>
      </p:sp>
      <p:sp>
        <p:nvSpPr>
          <p:cNvPr id="5" name="Footer Placeholder 4">
            <a:extLst>
              <a:ext uri="{FF2B5EF4-FFF2-40B4-BE49-F238E27FC236}">
                <a16:creationId xmlns:a16="http://schemas.microsoft.com/office/drawing/2014/main" id="{FC811C7D-7459-4400-B32A-7F1494997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FF7B88-979D-4497-BB74-ED9CF807CFD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3400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4334E-E827-4962-A143-552CEFECB98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4267872-5CDA-4B44-9414-4E71795F412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AD8D74-00AD-4D77-885D-7E4A8E2D7E3A}"/>
              </a:ext>
            </a:extLst>
          </p:cNvPr>
          <p:cNvSpPr>
            <a:spLocks noGrp="1"/>
          </p:cNvSpPr>
          <p:nvPr>
            <p:ph type="dt" sz="half" idx="10"/>
          </p:nvPr>
        </p:nvSpPr>
        <p:spPr/>
        <p:txBody>
          <a:bodyPr/>
          <a:lstStyle/>
          <a:p>
            <a:fld id="{9AAFFE8D-8720-476D-9171-725D128469BD}" type="datetime1">
              <a:rPr lang="en-US" smtClean="0"/>
              <a:t>3/5/2020</a:t>
            </a:fld>
            <a:endParaRPr lang="en-US"/>
          </a:p>
        </p:txBody>
      </p:sp>
      <p:sp>
        <p:nvSpPr>
          <p:cNvPr id="5" name="Footer Placeholder 4">
            <a:extLst>
              <a:ext uri="{FF2B5EF4-FFF2-40B4-BE49-F238E27FC236}">
                <a16:creationId xmlns:a16="http://schemas.microsoft.com/office/drawing/2014/main" id="{B8369DC5-56CB-4AC4-BA4B-658202EDC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03BDBD-393A-4E0D-B738-B2EFB8EF23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72586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A95B-B93D-414E-9C73-F015CA356A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04C86B-C084-4A7D-A3C9-4AF8A2279A5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FC928-076C-4297-9D2A-ADA39BA630F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F78F5-B202-4404-A730-A14AC78C34B3}"/>
              </a:ext>
            </a:extLst>
          </p:cNvPr>
          <p:cNvSpPr>
            <a:spLocks noGrp="1"/>
          </p:cNvSpPr>
          <p:nvPr>
            <p:ph type="dt" sz="half" idx="10"/>
          </p:nvPr>
        </p:nvSpPr>
        <p:spPr/>
        <p:txBody>
          <a:bodyPr/>
          <a:lstStyle/>
          <a:p>
            <a:fld id="{DB7004CE-C3AC-42F8-BF9A-697AB98629B9}" type="datetime1">
              <a:rPr lang="en-US" smtClean="0"/>
              <a:t>3/5/2020</a:t>
            </a:fld>
            <a:endParaRPr lang="en-US"/>
          </a:p>
        </p:txBody>
      </p:sp>
      <p:sp>
        <p:nvSpPr>
          <p:cNvPr id="6" name="Footer Placeholder 5">
            <a:extLst>
              <a:ext uri="{FF2B5EF4-FFF2-40B4-BE49-F238E27FC236}">
                <a16:creationId xmlns:a16="http://schemas.microsoft.com/office/drawing/2014/main" id="{1CA408AC-EDF7-4048-B549-291A2F7C8D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77A8EE-8DB5-4A45-9BD4-C45FA0C60CF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3288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8E0E-A3F7-42FE-A396-F3F681D1BDC4}"/>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498603-907C-49C5-BBDF-8C2496AE754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2B6EF06-2FBC-4318-A47E-ACA5054878C4}"/>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A4CA39-1C01-4EA5-98C5-72888FD92CE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0056A4-A5C4-4AC7-A6CE-EA9FECA077B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AD54B6-B145-4903-B0F4-4360B8C6F46A}"/>
              </a:ext>
            </a:extLst>
          </p:cNvPr>
          <p:cNvSpPr>
            <a:spLocks noGrp="1"/>
          </p:cNvSpPr>
          <p:nvPr>
            <p:ph type="dt" sz="half" idx="10"/>
          </p:nvPr>
        </p:nvSpPr>
        <p:spPr/>
        <p:txBody>
          <a:bodyPr/>
          <a:lstStyle/>
          <a:p>
            <a:fld id="{C9D09FDC-00B5-4B59-9945-E35C3CD83863}" type="datetime1">
              <a:rPr lang="en-US" smtClean="0"/>
              <a:t>3/5/2020</a:t>
            </a:fld>
            <a:endParaRPr lang="en-US"/>
          </a:p>
        </p:txBody>
      </p:sp>
      <p:sp>
        <p:nvSpPr>
          <p:cNvPr id="8" name="Footer Placeholder 7">
            <a:extLst>
              <a:ext uri="{FF2B5EF4-FFF2-40B4-BE49-F238E27FC236}">
                <a16:creationId xmlns:a16="http://schemas.microsoft.com/office/drawing/2014/main" id="{CB76A6AF-6298-415F-8B05-AE10D24E79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6C578D-14A3-4BDF-AE58-172E432AB79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61143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4847-330D-43E3-ACEA-5C9D6C488D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A90468-466A-428E-AB9E-AD615DA8DC7E}"/>
              </a:ext>
            </a:extLst>
          </p:cNvPr>
          <p:cNvSpPr>
            <a:spLocks noGrp="1"/>
          </p:cNvSpPr>
          <p:nvPr>
            <p:ph type="dt" sz="half" idx="10"/>
          </p:nvPr>
        </p:nvSpPr>
        <p:spPr/>
        <p:txBody>
          <a:bodyPr/>
          <a:lstStyle/>
          <a:p>
            <a:fld id="{DADEDB82-247A-4963-A2C9-BA727D3FB023}" type="datetime1">
              <a:rPr lang="en-US" smtClean="0"/>
              <a:t>3/5/2020</a:t>
            </a:fld>
            <a:endParaRPr lang="en-US"/>
          </a:p>
        </p:txBody>
      </p:sp>
      <p:sp>
        <p:nvSpPr>
          <p:cNvPr id="4" name="Footer Placeholder 3">
            <a:extLst>
              <a:ext uri="{FF2B5EF4-FFF2-40B4-BE49-F238E27FC236}">
                <a16:creationId xmlns:a16="http://schemas.microsoft.com/office/drawing/2014/main" id="{75E2FFA5-FDEE-4E9A-8E3A-EE20EFECE3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7A2360-7403-43C0-A508-7F8917824AC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10823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EE58B-39C8-4C7C-A1B4-452CF1D92974}"/>
              </a:ext>
            </a:extLst>
          </p:cNvPr>
          <p:cNvSpPr>
            <a:spLocks noGrp="1"/>
          </p:cNvSpPr>
          <p:nvPr>
            <p:ph type="dt" sz="half" idx="10"/>
          </p:nvPr>
        </p:nvSpPr>
        <p:spPr/>
        <p:txBody>
          <a:bodyPr/>
          <a:lstStyle/>
          <a:p>
            <a:fld id="{6954189A-35EA-4873-A85E-F6468E2B927B}" type="datetime1">
              <a:rPr lang="en-US" smtClean="0"/>
              <a:t>3/5/2020</a:t>
            </a:fld>
            <a:endParaRPr lang="en-US"/>
          </a:p>
        </p:txBody>
      </p:sp>
      <p:sp>
        <p:nvSpPr>
          <p:cNvPr id="3" name="Footer Placeholder 2">
            <a:extLst>
              <a:ext uri="{FF2B5EF4-FFF2-40B4-BE49-F238E27FC236}">
                <a16:creationId xmlns:a16="http://schemas.microsoft.com/office/drawing/2014/main" id="{76F8562F-1389-425C-A035-45B81CE664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424572-F23F-4526-A9C1-5023318DD54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9711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5857-994A-42D4-A3E6-35BDAD2E1BF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EFF4A1A-99F8-4F15-BE32-0427219C783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012A8A-C49D-484E-A134-D202E07E0E2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6C5FDCD-258E-4BAA-AD68-A1C98D1837EF}"/>
              </a:ext>
            </a:extLst>
          </p:cNvPr>
          <p:cNvSpPr>
            <a:spLocks noGrp="1"/>
          </p:cNvSpPr>
          <p:nvPr>
            <p:ph type="dt" sz="half" idx="10"/>
          </p:nvPr>
        </p:nvSpPr>
        <p:spPr/>
        <p:txBody>
          <a:bodyPr/>
          <a:lstStyle/>
          <a:p>
            <a:fld id="{5D065933-26B7-4A26-9F38-3174D60E2207}" type="datetime1">
              <a:rPr lang="en-US" smtClean="0"/>
              <a:t>3/5/2020</a:t>
            </a:fld>
            <a:endParaRPr lang="en-US"/>
          </a:p>
        </p:txBody>
      </p:sp>
      <p:sp>
        <p:nvSpPr>
          <p:cNvPr id="6" name="Footer Placeholder 5">
            <a:extLst>
              <a:ext uri="{FF2B5EF4-FFF2-40B4-BE49-F238E27FC236}">
                <a16:creationId xmlns:a16="http://schemas.microsoft.com/office/drawing/2014/main" id="{A51CB988-D553-4143-82F2-5BF18CC19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BE9558-6357-459C-BE2F-0461A329EC4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57475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CED1-227D-4940-B6FC-12C88419506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0AD3D2-DF23-4BDD-BD04-5FFE362D1645}"/>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DD0E648-918C-4B23-801D-271BC1EB73B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31A9B8-9177-4588-AD21-3F63CFCA02C9}"/>
              </a:ext>
            </a:extLst>
          </p:cNvPr>
          <p:cNvSpPr>
            <a:spLocks noGrp="1"/>
          </p:cNvSpPr>
          <p:nvPr>
            <p:ph type="dt" sz="half" idx="10"/>
          </p:nvPr>
        </p:nvSpPr>
        <p:spPr/>
        <p:txBody>
          <a:bodyPr/>
          <a:lstStyle/>
          <a:p>
            <a:fld id="{60AF6896-DD68-4B37-8F9C-EBF4EF9927D3}" type="datetime1">
              <a:rPr lang="en-US" smtClean="0"/>
              <a:t>3/5/2020</a:t>
            </a:fld>
            <a:endParaRPr lang="en-US"/>
          </a:p>
        </p:txBody>
      </p:sp>
      <p:sp>
        <p:nvSpPr>
          <p:cNvPr id="6" name="Footer Placeholder 5">
            <a:extLst>
              <a:ext uri="{FF2B5EF4-FFF2-40B4-BE49-F238E27FC236}">
                <a16:creationId xmlns:a16="http://schemas.microsoft.com/office/drawing/2014/main" id="{12B5603C-2FE8-4F94-9435-0AC4E281E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480A7-0672-4ABC-B8BE-29B00D50176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14813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DA0D-F6EE-477B-85B6-88C59A9DB9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F7E2D9-4F77-4A91-A414-086855602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60C93-8F47-4CCD-9703-4405C1EBB7AF}"/>
              </a:ext>
            </a:extLst>
          </p:cNvPr>
          <p:cNvSpPr>
            <a:spLocks noGrp="1"/>
          </p:cNvSpPr>
          <p:nvPr>
            <p:ph type="dt" sz="half" idx="10"/>
          </p:nvPr>
        </p:nvSpPr>
        <p:spPr/>
        <p:txBody>
          <a:bodyPr/>
          <a:lstStyle/>
          <a:p>
            <a:fld id="{2F23DCA7-D127-48EC-BCEC-0E6F639F342C}" type="datetime1">
              <a:rPr lang="en-US" smtClean="0"/>
              <a:t>3/5/2020</a:t>
            </a:fld>
            <a:endParaRPr lang="en-US"/>
          </a:p>
        </p:txBody>
      </p:sp>
      <p:sp>
        <p:nvSpPr>
          <p:cNvPr id="5" name="Footer Placeholder 4">
            <a:extLst>
              <a:ext uri="{FF2B5EF4-FFF2-40B4-BE49-F238E27FC236}">
                <a16:creationId xmlns:a16="http://schemas.microsoft.com/office/drawing/2014/main" id="{C24FD78A-173C-410C-9FCA-BF023C5F3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1DDBE-9301-4ECF-9D75-C1FA653946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98740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C6EB2-877D-49D8-A85B-938A2C91E7E3}"/>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7A4138-2A65-42E1-A090-25AEF86A1F7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F986AA-4A55-4E45-98E7-628AB229947C}"/>
              </a:ext>
            </a:extLst>
          </p:cNvPr>
          <p:cNvSpPr>
            <a:spLocks noGrp="1"/>
          </p:cNvSpPr>
          <p:nvPr>
            <p:ph type="dt" sz="half" idx="10"/>
          </p:nvPr>
        </p:nvSpPr>
        <p:spPr/>
        <p:txBody>
          <a:bodyPr/>
          <a:lstStyle/>
          <a:p>
            <a:fld id="{2DE62D89-0261-4263-9828-F5B9AC285C7C}" type="datetime1">
              <a:rPr lang="en-US" smtClean="0"/>
              <a:t>3/5/2020</a:t>
            </a:fld>
            <a:endParaRPr lang="en-US"/>
          </a:p>
        </p:txBody>
      </p:sp>
      <p:sp>
        <p:nvSpPr>
          <p:cNvPr id="5" name="Footer Placeholder 4">
            <a:extLst>
              <a:ext uri="{FF2B5EF4-FFF2-40B4-BE49-F238E27FC236}">
                <a16:creationId xmlns:a16="http://schemas.microsoft.com/office/drawing/2014/main" id="{5906024F-66F9-46B1-9C1C-B39BD60B9B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1EC66D-9003-41BA-9DEF-A3BE1B53694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70873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11765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02168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3109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CD72EA-AA7C-4ED4-8F14-D00B980C28D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41AF16-5A2C-4971-8BB4-4A7E90F3AE1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8CF43-D871-4DB2-98CF-5178E2CD7D2F}"/>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AA7AF8D-089D-42ED-A7C2-43DFC2B7C0FE}" type="datetime1">
              <a:rPr lang="en-US" smtClean="0"/>
              <a:t>3/5/2020</a:t>
            </a:fld>
            <a:endParaRPr lang="en-US"/>
          </a:p>
        </p:txBody>
      </p:sp>
      <p:sp>
        <p:nvSpPr>
          <p:cNvPr id="5" name="Footer Placeholder 4">
            <a:extLst>
              <a:ext uri="{FF2B5EF4-FFF2-40B4-BE49-F238E27FC236}">
                <a16:creationId xmlns:a16="http://schemas.microsoft.com/office/drawing/2014/main" id="{E6DFB16E-A50D-41B5-AF74-9D9BABBCAA8F}"/>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05A773-0950-4EB7-A672-E3D5C741472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3928629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hf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Agent</a:t>
            </a:r>
            <a:endParaRPr/>
          </a:p>
        </p:txBody>
      </p:sp>
      <p:sp>
        <p:nvSpPr>
          <p:cNvPr id="55" name="Google Shape;55;p13"/>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LRM Module 5</a:t>
            </a:r>
            <a:endParaRPr dirty="0"/>
          </a:p>
        </p:txBody>
      </p:sp>
      <p:sp>
        <p:nvSpPr>
          <p:cNvPr id="56" name="Google Shape;56;p13"/>
          <p:cNvSpPr txBox="1"/>
          <p:nvPr/>
        </p:nvSpPr>
        <p:spPr>
          <a:xfrm>
            <a:off x="5151291" y="3962223"/>
            <a:ext cx="368100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dirty="0">
                <a:solidFill>
                  <a:srgbClr val="000000"/>
                </a:solidFill>
                <a:latin typeface="Calibri"/>
                <a:ea typeface="Calibri"/>
                <a:cs typeface="Calibri"/>
                <a:sym typeface="Calibri"/>
              </a:rPr>
              <a:t>Standing Committee on Training</a:t>
            </a:r>
          </a:p>
          <a:p>
            <a:pPr marL="0" marR="0" lvl="0" indent="0" algn="l" rtl="0">
              <a:spcBef>
                <a:spcPts val="0"/>
              </a:spcBef>
              <a:spcAft>
                <a:spcPts val="0"/>
              </a:spcAft>
              <a:buNone/>
            </a:pPr>
            <a:r>
              <a:rPr lang="en" sz="1600" dirty="0">
                <a:solidFill>
                  <a:srgbClr val="000000"/>
                </a:solidFill>
                <a:latin typeface="Calibri"/>
                <a:cs typeface="Calibri"/>
                <a:sym typeface="Calibri"/>
              </a:rPr>
              <a:t>Program for Cooperative Cataloging (PCC)</a:t>
            </a:r>
            <a:endParaRPr sz="1600" dirty="0"/>
          </a:p>
          <a:p>
            <a:pPr marL="0" marR="0" lvl="0" indent="0" algn="l" rtl="0">
              <a:spcBef>
                <a:spcPts val="0"/>
              </a:spcBef>
              <a:spcAft>
                <a:spcPts val="0"/>
              </a:spcAft>
              <a:buNone/>
            </a:pPr>
            <a:r>
              <a:rPr lang="en-US" sz="1600" dirty="0">
                <a:solidFill>
                  <a:srgbClr val="000000"/>
                </a:solidFill>
                <a:latin typeface="Calibri"/>
                <a:ea typeface="Calibri"/>
                <a:cs typeface="Calibri"/>
                <a:sym typeface="Calibri"/>
              </a:rPr>
              <a:t>March 2020</a:t>
            </a:r>
            <a:endParaRPr sz="1600" dirty="0">
              <a:solidFill>
                <a:srgbClr val="000000"/>
              </a:solidFill>
              <a:latin typeface="Calibri"/>
              <a:ea typeface="Calibri"/>
              <a:cs typeface="Calibri"/>
              <a:sym typeface="Calibri"/>
            </a:endParaRPr>
          </a:p>
        </p:txBody>
      </p:sp>
      <p:pic>
        <p:nvPicPr>
          <p:cNvPr id="6" name="Picture 2" descr="Image preview">
            <a:extLst>
              <a:ext uri="{FF2B5EF4-FFF2-40B4-BE49-F238E27FC236}">
                <a16:creationId xmlns:a16="http://schemas.microsoft.com/office/drawing/2014/main" id="{7C440D8D-5E15-41AE-BD44-291F2BB50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434" y="305118"/>
            <a:ext cx="3761131" cy="754237"/>
          </a:xfrm>
          <a:prstGeom prst="rect">
            <a:avLst/>
          </a:prstGeom>
          <a:noFill/>
          <a:extLst>
            <a:ext uri="{909E8E84-426E-40DD-AFC4-6F175D3DCCD1}">
              <a14:hiddenFill xmlns:a14="http://schemas.microsoft.com/office/drawing/2010/main">
                <a:solidFill>
                  <a:srgbClr val="FFFFFF"/>
                </a:solidFill>
              </a14:hiddenFill>
            </a:ext>
          </a:extLst>
        </p:spPr>
      </p:pic>
      <p:pic>
        <p:nvPicPr>
          <p:cNvPr id="13" name="Content Placeholder 4">
            <a:extLst>
              <a:ext uri="{FF2B5EF4-FFF2-40B4-BE49-F238E27FC236}">
                <a16:creationId xmlns:a16="http://schemas.microsoft.com/office/drawing/2014/main" id="{A9D92CC4-2E87-4D8A-B69C-920DC2FED96F}"/>
              </a:ext>
            </a:extLst>
          </p:cNvPr>
          <p:cNvPicPr>
            <a:picLocks noChangeAspect="1"/>
          </p:cNvPicPr>
          <p:nvPr/>
        </p:nvPicPr>
        <p:blipFill>
          <a:blip r:embed="rId4"/>
          <a:stretch>
            <a:fillRect/>
          </a:stretch>
        </p:blipFill>
        <p:spPr>
          <a:xfrm>
            <a:off x="2563108" y="1815797"/>
            <a:ext cx="823272" cy="1252349"/>
          </a:xfrm>
          <a:prstGeom prst="rect">
            <a:avLst/>
          </a:prstGeom>
          <a:noFill/>
          <a:ln>
            <a:noFill/>
          </a:ln>
        </p:spPr>
      </p:pic>
      <p:pic>
        <p:nvPicPr>
          <p:cNvPr id="14" name="Picture 2">
            <a:extLst>
              <a:ext uri="{FF2B5EF4-FFF2-40B4-BE49-F238E27FC236}">
                <a16:creationId xmlns:a16="http://schemas.microsoft.com/office/drawing/2014/main" id="{23642615-FE34-4FF5-A582-83E000316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1534" y="3596560"/>
            <a:ext cx="2594782" cy="12418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444801" y="446352"/>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Learning outcomes</a:t>
            </a:r>
            <a:endParaRPr dirty="0"/>
          </a:p>
        </p:txBody>
      </p:sp>
      <p:sp>
        <p:nvSpPr>
          <p:cNvPr id="63" name="Google Shape;63;p14"/>
          <p:cNvSpPr txBox="1">
            <a:spLocks noGrp="1"/>
          </p:cNvSpPr>
          <p:nvPr>
            <p:ph type="body" idx="1"/>
          </p:nvPr>
        </p:nvSpPr>
        <p:spPr>
          <a:xfrm>
            <a:off x="444801" y="1053884"/>
            <a:ext cx="7606568" cy="377532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t>At the end of this module, you will be able to:</a:t>
            </a:r>
            <a:br>
              <a:rPr lang="en" sz="1800" dirty="0"/>
            </a:br>
            <a:endParaRPr sz="1800" dirty="0"/>
          </a:p>
          <a:p>
            <a:pPr marL="457200" lvl="0" indent="-298450" algn="l" rtl="0">
              <a:spcBef>
                <a:spcPts val="0"/>
              </a:spcBef>
              <a:spcAft>
                <a:spcPts val="0"/>
              </a:spcAft>
              <a:buClr>
                <a:schemeClr val="dk1"/>
              </a:buClr>
              <a:buSzPts val="1100"/>
              <a:buChar char="●"/>
            </a:pPr>
            <a:r>
              <a:rPr lang="en" sz="1800" dirty="0"/>
              <a:t>Define what </a:t>
            </a:r>
            <a:r>
              <a:rPr lang="en-US" sz="1800" dirty="0"/>
              <a:t>A</a:t>
            </a:r>
            <a:r>
              <a:rPr lang="en" sz="1800" dirty="0"/>
              <a:t>gents are</a:t>
            </a:r>
            <a:endParaRPr sz="1800" dirty="0"/>
          </a:p>
          <a:p>
            <a:pPr marL="457200" lvl="0" indent="-298450" algn="l" rtl="0">
              <a:spcBef>
                <a:spcPts val="0"/>
              </a:spcBef>
              <a:spcAft>
                <a:spcPts val="0"/>
              </a:spcAft>
              <a:buClr>
                <a:schemeClr val="dk1"/>
              </a:buClr>
              <a:buSzPts val="1100"/>
              <a:buChar char="●"/>
            </a:pPr>
            <a:r>
              <a:rPr lang="en" sz="1800" dirty="0"/>
              <a:t>Explain the differences within </a:t>
            </a:r>
            <a:r>
              <a:rPr lang="en-US" sz="1800" dirty="0"/>
              <a:t>A</a:t>
            </a:r>
            <a:r>
              <a:rPr lang="en" sz="1800" dirty="0"/>
              <a:t>gents between FRBR and LRM</a:t>
            </a:r>
            <a:endParaRPr sz="1800" dirty="0"/>
          </a:p>
          <a:p>
            <a:pPr marL="457200" lvl="0" indent="-298450" algn="l" rtl="0">
              <a:spcBef>
                <a:spcPts val="0"/>
              </a:spcBef>
              <a:spcAft>
                <a:spcPts val="0"/>
              </a:spcAft>
              <a:buClr>
                <a:schemeClr val="dk1"/>
              </a:buClr>
              <a:buSzPts val="1100"/>
              <a:buChar char="●"/>
            </a:pPr>
            <a:r>
              <a:rPr lang="en" sz="1800" dirty="0"/>
              <a:t>Identify the attributes of </a:t>
            </a:r>
            <a:r>
              <a:rPr lang="en-US" sz="1800" dirty="0"/>
              <a:t>A</a:t>
            </a:r>
            <a:r>
              <a:rPr lang="en" sz="1800" dirty="0"/>
              <a:t>gents</a:t>
            </a:r>
            <a:endParaRPr sz="1800" dirty="0"/>
          </a:p>
          <a:p>
            <a:pPr marL="457200" lvl="0" indent="-298450" algn="l" rtl="0">
              <a:spcBef>
                <a:spcPts val="0"/>
              </a:spcBef>
              <a:spcAft>
                <a:spcPts val="0"/>
              </a:spcAft>
              <a:buClr>
                <a:schemeClr val="dk1"/>
              </a:buClr>
              <a:buSzPts val="1100"/>
              <a:buChar char="●"/>
            </a:pPr>
            <a:r>
              <a:rPr lang="en" sz="1800" dirty="0"/>
              <a:t>Identify the relationships </a:t>
            </a:r>
            <a:r>
              <a:rPr lang="en-US" sz="1800" dirty="0"/>
              <a:t>associated with</a:t>
            </a:r>
            <a:r>
              <a:rPr lang="en" sz="1800" dirty="0"/>
              <a:t> </a:t>
            </a:r>
            <a:r>
              <a:rPr lang="en-US" sz="1800" dirty="0"/>
              <a:t>A</a:t>
            </a:r>
            <a:r>
              <a:rPr lang="en" sz="1800" dirty="0"/>
              <a:t>gents</a:t>
            </a:r>
            <a:endParaRPr sz="1800" dirty="0"/>
          </a:p>
          <a:p>
            <a:pPr marL="457200" lvl="0" indent="-298450" algn="l" rtl="0">
              <a:spcBef>
                <a:spcPts val="0"/>
              </a:spcBef>
              <a:spcAft>
                <a:spcPts val="0"/>
              </a:spcAft>
              <a:buClr>
                <a:schemeClr val="dk1"/>
              </a:buClr>
              <a:buSzPts val="1100"/>
              <a:buChar char="●"/>
            </a:pPr>
            <a:r>
              <a:rPr lang="en" sz="1800" dirty="0"/>
              <a:t>Identify the subclasses of </a:t>
            </a:r>
            <a:r>
              <a:rPr lang="en-US" sz="1800" dirty="0"/>
              <a:t>A</a:t>
            </a:r>
            <a:r>
              <a:rPr lang="en" sz="1800" dirty="0"/>
              <a:t>gents and their attributes and relationships</a:t>
            </a:r>
            <a:endParaRPr sz="1800" dirty="0"/>
          </a:p>
          <a:p>
            <a:pPr marL="0" lvl="0" indent="0" algn="l" rtl="0">
              <a:spcBef>
                <a:spcPts val="0"/>
              </a:spcBef>
              <a:spcAft>
                <a:spcPts val="0"/>
              </a:spcAft>
              <a:buNone/>
            </a:pPr>
            <a:endParaRPr sz="1100" dirty="0">
              <a:solidFill>
                <a:schemeClr val="dk1"/>
              </a:solidFill>
            </a:endParaRPr>
          </a:p>
        </p:txBody>
      </p:sp>
      <p:sp>
        <p:nvSpPr>
          <p:cNvPr id="2" name="Slide Number Placeholder 1">
            <a:extLst>
              <a:ext uri="{FF2B5EF4-FFF2-40B4-BE49-F238E27FC236}">
                <a16:creationId xmlns:a16="http://schemas.microsoft.com/office/drawing/2014/main" id="{2A577F09-5989-4D59-B533-B6BCCCEA13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Agent [LRM-E6]</a:t>
            </a:r>
            <a:endParaRPr dirty="0"/>
          </a:p>
        </p:txBody>
      </p:sp>
      <p:sp>
        <p:nvSpPr>
          <p:cNvPr id="70" name="Google Shape;70;p15"/>
          <p:cNvSpPr txBox="1">
            <a:spLocks noGrp="1"/>
          </p:cNvSpPr>
          <p:nvPr>
            <p:ph type="body" idx="1"/>
          </p:nvPr>
        </p:nvSpPr>
        <p:spPr>
          <a:xfrm>
            <a:off x="274319" y="914400"/>
            <a:ext cx="8497721" cy="40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chemeClr val="dk1"/>
                </a:solidFill>
              </a:rPr>
              <a:t>An entity capable of deliberate actions, of being granted rights, and of being held accountable for its actions.</a:t>
            </a:r>
            <a:br>
              <a:rPr lang="en" sz="1600" dirty="0">
                <a:solidFill>
                  <a:schemeClr val="dk1"/>
                </a:solidFill>
              </a:rPr>
            </a:br>
            <a:endParaRPr sz="1600" dirty="0">
              <a:solidFill>
                <a:schemeClr val="dk1"/>
              </a:solidFill>
            </a:endParaRPr>
          </a:p>
          <a:p>
            <a:pPr marL="457200" lvl="0" indent="-285750" algn="l" rtl="0">
              <a:spcBef>
                <a:spcPts val="0"/>
              </a:spcBef>
              <a:spcAft>
                <a:spcPts val="0"/>
              </a:spcAft>
              <a:buClr>
                <a:schemeClr val="dk1"/>
              </a:buClr>
              <a:buSzPts val="900"/>
              <a:buChar char="●"/>
            </a:pPr>
            <a:r>
              <a:rPr lang="en" sz="1600" dirty="0">
                <a:solidFill>
                  <a:schemeClr val="dk1"/>
                </a:solidFill>
              </a:rPr>
              <a:t>A superclass strictly equivalent to the union of the entities Person and Collective Agent</a:t>
            </a:r>
            <a:br>
              <a:rPr lang="en" sz="1600" dirty="0">
                <a:solidFill>
                  <a:schemeClr val="dk1"/>
                </a:solidFill>
              </a:rPr>
            </a:br>
            <a:r>
              <a:rPr lang="en" sz="1600" dirty="0">
                <a:solidFill>
                  <a:schemeClr val="dk1"/>
                </a:solidFill>
              </a:rPr>
              <a:t/>
            </a:r>
            <a:br>
              <a:rPr lang="en" sz="1600" dirty="0">
                <a:solidFill>
                  <a:schemeClr val="dk1"/>
                </a:solidFill>
              </a:rPr>
            </a:br>
            <a:r>
              <a:rPr lang="en" sz="1600" dirty="0">
                <a:solidFill>
                  <a:schemeClr val="dk1"/>
                </a:solidFill>
              </a:rPr>
              <a:t/>
            </a:r>
            <a:br>
              <a:rPr lang="en" sz="1600" dirty="0">
                <a:solidFill>
                  <a:schemeClr val="dk1"/>
                </a:solidFill>
              </a:rPr>
            </a:br>
            <a:endParaRPr lang="en" sz="1600" dirty="0">
              <a:solidFill>
                <a:schemeClr val="dk1"/>
              </a:solidFill>
            </a:endParaRPr>
          </a:p>
          <a:p>
            <a:pPr marL="171450" lvl="0" indent="0" algn="l" rtl="0">
              <a:spcBef>
                <a:spcPts val="0"/>
              </a:spcBef>
              <a:spcAft>
                <a:spcPts val="0"/>
              </a:spcAft>
              <a:buClr>
                <a:schemeClr val="dk1"/>
              </a:buClr>
              <a:buSzPts val="900"/>
              <a:buNone/>
            </a:pPr>
            <a:endParaRPr lang="en" sz="1600" dirty="0">
              <a:solidFill>
                <a:schemeClr val="dk1"/>
              </a:solidFill>
            </a:endParaRPr>
          </a:p>
          <a:p>
            <a:pPr marL="171450" lvl="0" indent="0" algn="l" rtl="0">
              <a:spcBef>
                <a:spcPts val="0"/>
              </a:spcBef>
              <a:spcAft>
                <a:spcPts val="0"/>
              </a:spcAft>
              <a:buClr>
                <a:schemeClr val="dk1"/>
              </a:buClr>
              <a:buSzPts val="900"/>
              <a:buNone/>
            </a:pPr>
            <a:endParaRPr lang="en" sz="1600" dirty="0">
              <a:solidFill>
                <a:schemeClr val="dk1"/>
              </a:solidFill>
            </a:endParaRPr>
          </a:p>
          <a:p>
            <a:pPr marL="171450" lvl="0" indent="0" algn="l" rtl="0">
              <a:spcBef>
                <a:spcPts val="0"/>
              </a:spcBef>
              <a:spcAft>
                <a:spcPts val="0"/>
              </a:spcAft>
              <a:buClr>
                <a:schemeClr val="dk1"/>
              </a:buClr>
              <a:buSzPts val="900"/>
              <a:buNone/>
            </a:pPr>
            <a:r>
              <a:rPr lang="en" sz="1600" dirty="0">
                <a:solidFill>
                  <a:schemeClr val="dk1"/>
                </a:solidFill>
              </a:rPr>
              <a:t/>
            </a:r>
            <a:br>
              <a:rPr lang="en" sz="1600" dirty="0">
                <a:solidFill>
                  <a:schemeClr val="dk1"/>
                </a:solidFill>
              </a:rPr>
            </a:br>
            <a:endParaRPr lang="en" sz="1600" dirty="0">
              <a:solidFill>
                <a:schemeClr val="dk1"/>
              </a:solidFill>
            </a:endParaRPr>
          </a:p>
          <a:p>
            <a:pPr marL="171450" lvl="0" indent="0" algn="l" rtl="0">
              <a:spcBef>
                <a:spcPts val="0"/>
              </a:spcBef>
              <a:spcAft>
                <a:spcPts val="0"/>
              </a:spcAft>
              <a:buClr>
                <a:schemeClr val="dk1"/>
              </a:buClr>
              <a:buSzPts val="900"/>
              <a:buNone/>
            </a:pPr>
            <a:endParaRPr sz="1600" dirty="0">
              <a:solidFill>
                <a:schemeClr val="dk1"/>
              </a:solidFill>
            </a:endParaRPr>
          </a:p>
          <a:p>
            <a:pPr marL="457200" lvl="0" indent="-285750" algn="l" rtl="0">
              <a:spcBef>
                <a:spcPts val="0"/>
              </a:spcBef>
              <a:spcAft>
                <a:spcPts val="0"/>
              </a:spcAft>
              <a:buClr>
                <a:schemeClr val="dk1"/>
              </a:buClr>
              <a:buSzPts val="900"/>
              <a:buChar char="●"/>
            </a:pPr>
            <a:r>
              <a:rPr lang="en" sz="1600" dirty="0">
                <a:solidFill>
                  <a:schemeClr val="dk1"/>
                </a:solidFill>
              </a:rPr>
              <a:t>Reduces redundancy in the </a:t>
            </a:r>
            <a:r>
              <a:rPr lang="en-US" sz="1600" dirty="0">
                <a:solidFill>
                  <a:schemeClr val="dk1"/>
                </a:solidFill>
              </a:rPr>
              <a:t>LRM </a:t>
            </a:r>
            <a:r>
              <a:rPr lang="en" sz="1600" dirty="0">
                <a:solidFill>
                  <a:schemeClr val="dk1"/>
                </a:solidFill>
              </a:rPr>
              <a:t>model by providing a single entity to serve as the domain or range of certain relationships that apply to all specific types of agents</a:t>
            </a:r>
            <a:endParaRPr sz="1600" dirty="0">
              <a:solidFill>
                <a:schemeClr val="dk1"/>
              </a:solidFill>
            </a:endParaRPr>
          </a:p>
          <a:p>
            <a:pPr marL="0" lvl="0" indent="0" algn="l" rtl="0">
              <a:spcBef>
                <a:spcPts val="0"/>
              </a:spcBef>
              <a:spcAft>
                <a:spcPts val="0"/>
              </a:spcAft>
              <a:buNone/>
            </a:pPr>
            <a:endParaRPr sz="900" dirty="0">
              <a:solidFill>
                <a:schemeClr val="dk1"/>
              </a:solidFill>
            </a:endParaRPr>
          </a:p>
        </p:txBody>
      </p:sp>
      <p:grpSp>
        <p:nvGrpSpPr>
          <p:cNvPr id="17" name="Group 16">
            <a:extLst>
              <a:ext uri="{FF2B5EF4-FFF2-40B4-BE49-F238E27FC236}">
                <a16:creationId xmlns:a16="http://schemas.microsoft.com/office/drawing/2014/main" id="{D2B0077A-A52E-457A-B216-DBE53A5FB141}"/>
              </a:ext>
            </a:extLst>
          </p:cNvPr>
          <p:cNvGrpSpPr/>
          <p:nvPr/>
        </p:nvGrpSpPr>
        <p:grpSpPr>
          <a:xfrm>
            <a:off x="2316346" y="1990396"/>
            <a:ext cx="3546234" cy="1557580"/>
            <a:chOff x="2600282" y="2334605"/>
            <a:chExt cx="3546234" cy="1557580"/>
          </a:xfrm>
        </p:grpSpPr>
        <p:grpSp>
          <p:nvGrpSpPr>
            <p:cNvPr id="16" name="Group 15">
              <a:extLst>
                <a:ext uri="{FF2B5EF4-FFF2-40B4-BE49-F238E27FC236}">
                  <a16:creationId xmlns:a16="http://schemas.microsoft.com/office/drawing/2014/main" id="{4A215C4B-FAD8-477F-B27A-4CAEC496CDC9}"/>
                </a:ext>
              </a:extLst>
            </p:cNvPr>
            <p:cNvGrpSpPr/>
            <p:nvPr/>
          </p:nvGrpSpPr>
          <p:grpSpPr>
            <a:xfrm>
              <a:off x="2600282" y="2334605"/>
              <a:ext cx="3546234" cy="1557580"/>
              <a:chOff x="2750062" y="2345006"/>
              <a:chExt cx="3546234" cy="1557580"/>
            </a:xfr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grpSpPr>
          <p:sp>
            <p:nvSpPr>
              <p:cNvPr id="19" name="Oval 18">
                <a:extLst>
                  <a:ext uri="{FF2B5EF4-FFF2-40B4-BE49-F238E27FC236}">
                    <a16:creationId xmlns:a16="http://schemas.microsoft.com/office/drawing/2014/main" id="{864DA6E0-7EE2-4468-ABA7-BEEA0F8F380E}"/>
                  </a:ext>
                </a:extLst>
              </p:cNvPr>
              <p:cNvSpPr/>
              <p:nvPr/>
            </p:nvSpPr>
            <p:spPr>
              <a:xfrm>
                <a:off x="2750062" y="2345006"/>
                <a:ext cx="3546234" cy="1557580"/>
              </a:xfrm>
              <a:prstGeom prst="ellipse">
                <a:avLst/>
              </a:prstGeom>
              <a:grp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 name="TextBox 14">
                <a:extLst>
                  <a:ext uri="{FF2B5EF4-FFF2-40B4-BE49-F238E27FC236}">
                    <a16:creationId xmlns:a16="http://schemas.microsoft.com/office/drawing/2014/main" id="{FB8AF675-04E7-4316-9948-8CC2D643AC39}"/>
                  </a:ext>
                </a:extLst>
              </p:cNvPr>
              <p:cNvSpPr txBox="1"/>
              <p:nvPr/>
            </p:nvSpPr>
            <p:spPr>
              <a:xfrm>
                <a:off x="4411543" y="2431722"/>
                <a:ext cx="847318" cy="307777"/>
              </a:xfrm>
              <a:prstGeom prst="rect">
                <a:avLst/>
              </a:prstGeom>
              <a:grpFill/>
            </p:spPr>
            <p:txBody>
              <a:bodyPr wrap="square" rtlCol="0">
                <a:spAutoFit/>
              </a:bodyPr>
              <a:lstStyle/>
              <a:p>
                <a:r>
                  <a:rPr lang="en-US" dirty="0"/>
                  <a:t>AGENT</a:t>
                </a:r>
              </a:p>
            </p:txBody>
          </p:sp>
        </p:grpSp>
        <p:grpSp>
          <p:nvGrpSpPr>
            <p:cNvPr id="14" name="Group 13">
              <a:extLst>
                <a:ext uri="{FF2B5EF4-FFF2-40B4-BE49-F238E27FC236}">
                  <a16:creationId xmlns:a16="http://schemas.microsoft.com/office/drawing/2014/main" id="{A476C21A-5A03-456E-BD7E-5DA0D7D7C67D}"/>
                </a:ext>
              </a:extLst>
            </p:cNvPr>
            <p:cNvGrpSpPr/>
            <p:nvPr/>
          </p:nvGrpSpPr>
          <p:grpSpPr>
            <a:xfrm>
              <a:off x="5023987" y="2687192"/>
              <a:ext cx="839653" cy="852407"/>
              <a:chOff x="5589675" y="2571749"/>
              <a:chExt cx="839653" cy="852407"/>
            </a:xfrm>
          </p:grpSpPr>
          <p:sp>
            <p:nvSpPr>
              <p:cNvPr id="7" name="Oval 6">
                <a:extLst>
                  <a:ext uri="{FF2B5EF4-FFF2-40B4-BE49-F238E27FC236}">
                    <a16:creationId xmlns:a16="http://schemas.microsoft.com/office/drawing/2014/main" id="{DA0A3978-B04C-43F0-B89E-91A696B4445E}"/>
                  </a:ext>
                </a:extLst>
              </p:cNvPr>
              <p:cNvSpPr/>
              <p:nvPr/>
            </p:nvSpPr>
            <p:spPr>
              <a:xfrm>
                <a:off x="5589675" y="2571749"/>
                <a:ext cx="839653" cy="85240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6" name="Content Placeholder 4">
                <a:extLst>
                  <a:ext uri="{FF2B5EF4-FFF2-40B4-BE49-F238E27FC236}">
                    <a16:creationId xmlns:a16="http://schemas.microsoft.com/office/drawing/2014/main" id="{FAB7A7CA-BB8F-47E5-B4F2-0B2A9B579C50}"/>
                  </a:ext>
                </a:extLst>
              </p:cNvPr>
              <p:cNvPicPr>
                <a:picLocks noChangeAspect="1"/>
              </p:cNvPicPr>
              <p:nvPr/>
            </p:nvPicPr>
            <p:blipFill>
              <a:blip r:embed="rId3"/>
              <a:stretch>
                <a:fillRect/>
              </a:stretch>
            </p:blipFill>
            <p:spPr>
              <a:xfrm>
                <a:off x="5775228" y="2666282"/>
                <a:ext cx="436068" cy="663340"/>
              </a:xfrm>
              <a:prstGeom prst="rect">
                <a:avLst/>
              </a:prstGeom>
              <a:noFill/>
              <a:ln>
                <a:noFill/>
              </a:ln>
            </p:spPr>
          </p:pic>
        </p:grpSp>
        <p:sp>
          <p:nvSpPr>
            <p:cNvPr id="12" name="Oval 11">
              <a:extLst>
                <a:ext uri="{FF2B5EF4-FFF2-40B4-BE49-F238E27FC236}">
                  <a16:creationId xmlns:a16="http://schemas.microsoft.com/office/drawing/2014/main" id="{E590572D-737C-4029-9643-2555B43BB2F6}"/>
                </a:ext>
              </a:extLst>
            </p:cNvPr>
            <p:cNvSpPr/>
            <p:nvPr/>
          </p:nvSpPr>
          <p:spPr>
            <a:xfrm>
              <a:off x="2863371" y="2571749"/>
              <a:ext cx="1595209" cy="110409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pic>
        <p:nvPicPr>
          <p:cNvPr id="18" name="Picture 2">
            <a:extLst>
              <a:ext uri="{FF2B5EF4-FFF2-40B4-BE49-F238E27FC236}">
                <a16:creationId xmlns:a16="http://schemas.microsoft.com/office/drawing/2014/main" id="{88628414-AB9B-4AB7-9E96-3FA6F98E2B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1127" y="2482106"/>
            <a:ext cx="1149561" cy="55016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BCCE817-3177-4518-B030-A8644AA26DC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471208" y="570337"/>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Agent [LRM-E6]—</a:t>
            </a:r>
            <a:r>
              <a:rPr lang="en-US" dirty="0"/>
              <a:t>Hierarchy </a:t>
            </a:r>
            <a:endParaRPr dirty="0"/>
          </a:p>
        </p:txBody>
      </p:sp>
      <p:sp>
        <p:nvSpPr>
          <p:cNvPr id="77" name="Google Shape;77;p16"/>
          <p:cNvSpPr txBox="1">
            <a:spLocks noGrp="1"/>
          </p:cNvSpPr>
          <p:nvPr>
            <p:ph type="body" idx="1"/>
          </p:nvPr>
        </p:nvSpPr>
        <p:spPr>
          <a:xfrm>
            <a:off x="282068" y="1422417"/>
            <a:ext cx="8001775" cy="3374308"/>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b="1" dirty="0">
                <a:solidFill>
                  <a:schemeClr val="dk1"/>
                </a:solidFill>
              </a:rPr>
              <a:t>Superclass:</a:t>
            </a:r>
            <a:endParaRPr b="1" dirty="0">
              <a:solidFill>
                <a:schemeClr val="dk1"/>
              </a:solidFill>
            </a:endParaRPr>
          </a:p>
          <a:p>
            <a:pPr marL="914400" lvl="1" indent="-304800" algn="l" rtl="0">
              <a:spcBef>
                <a:spcPts val="0"/>
              </a:spcBef>
              <a:spcAft>
                <a:spcPts val="0"/>
              </a:spcAft>
              <a:buClr>
                <a:schemeClr val="dk1"/>
              </a:buClr>
              <a:buSzPts val="1200"/>
              <a:buChar char="○"/>
            </a:pPr>
            <a:r>
              <a:rPr lang="en" sz="1400" dirty="0">
                <a:solidFill>
                  <a:schemeClr val="dk1"/>
                </a:solidFill>
              </a:rPr>
              <a:t>Res [LRM-E1] (Any entity in the universe of discourse)</a:t>
            </a:r>
            <a:br>
              <a:rPr lang="en" sz="1400" dirty="0">
                <a:solidFill>
                  <a:schemeClr val="dk1"/>
                </a:solidFill>
              </a:rPr>
            </a:br>
            <a:endParaRPr sz="1400" dirty="0">
              <a:solidFill>
                <a:schemeClr val="dk1"/>
              </a:solidFill>
            </a:endParaRPr>
          </a:p>
          <a:p>
            <a:pPr marL="457200" lvl="0" indent="-304800" algn="l" rtl="0">
              <a:spcBef>
                <a:spcPts val="0"/>
              </a:spcBef>
              <a:spcAft>
                <a:spcPts val="0"/>
              </a:spcAft>
              <a:buClr>
                <a:schemeClr val="dk1"/>
              </a:buClr>
              <a:buSzPts val="1200"/>
              <a:buChar char="●"/>
            </a:pPr>
            <a:r>
              <a:rPr lang="en" b="1" dirty="0">
                <a:solidFill>
                  <a:schemeClr val="dk1"/>
                </a:solidFill>
              </a:rPr>
              <a:t>Subclasses:</a:t>
            </a:r>
            <a:endParaRPr dirty="0">
              <a:solidFill>
                <a:schemeClr val="dk1"/>
              </a:solidFill>
            </a:endParaRPr>
          </a:p>
          <a:p>
            <a:pPr marL="914400" lvl="1" indent="-304800" algn="l" rtl="0">
              <a:spcBef>
                <a:spcPts val="0"/>
              </a:spcBef>
              <a:spcAft>
                <a:spcPts val="0"/>
              </a:spcAft>
              <a:buClr>
                <a:schemeClr val="dk1"/>
              </a:buClr>
              <a:buSzPts val="1200"/>
              <a:buChar char="○"/>
            </a:pPr>
            <a:r>
              <a:rPr lang="en" sz="1400" dirty="0">
                <a:solidFill>
                  <a:schemeClr val="dk1"/>
                </a:solidFill>
              </a:rPr>
              <a:t>Person [LRM-E7] (An individual human being)</a:t>
            </a:r>
            <a:endParaRPr sz="1400" dirty="0">
              <a:solidFill>
                <a:schemeClr val="dk1"/>
              </a:solidFill>
            </a:endParaRPr>
          </a:p>
          <a:p>
            <a:pPr marL="914400" lvl="1" indent="-304800" algn="l" rtl="0">
              <a:spcBef>
                <a:spcPts val="0"/>
              </a:spcBef>
              <a:spcAft>
                <a:spcPts val="0"/>
              </a:spcAft>
              <a:buClr>
                <a:schemeClr val="dk1"/>
              </a:buClr>
              <a:buSzPts val="1200"/>
              <a:buChar char="○"/>
            </a:pPr>
            <a:r>
              <a:rPr lang="en" sz="1400" dirty="0">
                <a:solidFill>
                  <a:schemeClr val="dk1"/>
                </a:solidFill>
              </a:rPr>
              <a:t>Collective agent [LRM-E8] (A gathering or organization </a:t>
            </a:r>
            <a:br>
              <a:rPr lang="en" sz="1400" dirty="0">
                <a:solidFill>
                  <a:schemeClr val="dk1"/>
                </a:solidFill>
              </a:rPr>
            </a:br>
            <a:r>
              <a:rPr lang="en" sz="1400" dirty="0">
                <a:solidFill>
                  <a:schemeClr val="dk1"/>
                </a:solidFill>
              </a:rPr>
              <a:t>of persons bearing a particular name and capable of </a:t>
            </a:r>
            <a:br>
              <a:rPr lang="en" sz="1400" dirty="0">
                <a:solidFill>
                  <a:schemeClr val="dk1"/>
                </a:solidFill>
              </a:rPr>
            </a:br>
            <a:r>
              <a:rPr lang="en" sz="1400" dirty="0">
                <a:solidFill>
                  <a:schemeClr val="dk1"/>
                </a:solidFill>
              </a:rPr>
              <a:t>acting as a unit)</a:t>
            </a:r>
            <a:br>
              <a:rPr lang="en" sz="1400" dirty="0">
                <a:solidFill>
                  <a:schemeClr val="dk1"/>
                </a:solidFill>
              </a:rPr>
            </a:br>
            <a:endParaRPr sz="1400" dirty="0">
              <a:solidFill>
                <a:schemeClr val="dk1"/>
              </a:solidFill>
            </a:endParaRPr>
          </a:p>
          <a:p>
            <a:pPr marL="457200" lvl="0" indent="-304800" algn="l" rtl="0">
              <a:spcBef>
                <a:spcPts val="0"/>
              </a:spcBef>
              <a:spcAft>
                <a:spcPts val="0"/>
              </a:spcAft>
              <a:buClr>
                <a:schemeClr val="dk1"/>
              </a:buClr>
              <a:buSzPts val="1200"/>
              <a:buChar char="●"/>
            </a:pPr>
            <a:r>
              <a:rPr lang="en" b="1" dirty="0">
                <a:solidFill>
                  <a:schemeClr val="dk1"/>
                </a:solidFill>
              </a:rPr>
              <a:t>Disjoint with:</a:t>
            </a:r>
            <a:r>
              <a:rPr lang="en" dirty="0">
                <a:solidFill>
                  <a:schemeClr val="dk1"/>
                </a:solidFill>
              </a:rPr>
              <a:t> none</a:t>
            </a:r>
            <a:endParaRPr b="1" dirty="0">
              <a:solidFill>
                <a:schemeClr val="dk1"/>
              </a:solidFill>
            </a:endParaRPr>
          </a:p>
          <a:p>
            <a:pPr marL="0" lvl="0" indent="0" algn="l" rtl="0">
              <a:spcBef>
                <a:spcPts val="0"/>
              </a:spcBef>
              <a:spcAft>
                <a:spcPts val="0"/>
              </a:spcAft>
              <a:buNone/>
            </a:pPr>
            <a:endParaRPr dirty="0">
              <a:solidFill>
                <a:srgbClr val="FFFFFF"/>
              </a:solidFill>
              <a:ea typeface="+mn-ea"/>
              <a:cs typeface="+mn-cs"/>
            </a:endParaRPr>
          </a:p>
        </p:txBody>
      </p:sp>
      <p:sp>
        <p:nvSpPr>
          <p:cNvPr id="6" name="Rectangle: Rounded Corners 5">
            <a:extLst>
              <a:ext uri="{FF2B5EF4-FFF2-40B4-BE49-F238E27FC236}">
                <a16:creationId xmlns:a16="http://schemas.microsoft.com/office/drawing/2014/main" id="{DE06BEE0-39F0-43D4-8F6C-B8B27A8703F4}"/>
              </a:ext>
            </a:extLst>
          </p:cNvPr>
          <p:cNvSpPr/>
          <p:nvPr/>
        </p:nvSpPr>
        <p:spPr>
          <a:xfrm>
            <a:off x="6568898" y="652370"/>
            <a:ext cx="1323641" cy="548700"/>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rPr>
              <a:t>RES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rPr>
              <a:t>(entity)</a:t>
            </a:r>
          </a:p>
        </p:txBody>
      </p:sp>
      <p:sp>
        <p:nvSpPr>
          <p:cNvPr id="10" name="Rectangle: Rounded Corners 9">
            <a:extLst>
              <a:ext uri="{FF2B5EF4-FFF2-40B4-BE49-F238E27FC236}">
                <a16:creationId xmlns:a16="http://schemas.microsoft.com/office/drawing/2014/main" id="{BBE0D390-3D46-4638-B3CE-4177DAA1E51E}"/>
              </a:ext>
            </a:extLst>
          </p:cNvPr>
          <p:cNvSpPr/>
          <p:nvPr/>
        </p:nvSpPr>
        <p:spPr>
          <a:xfrm>
            <a:off x="6592310" y="2189836"/>
            <a:ext cx="1323641" cy="548700"/>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solidFill>
                  <a:srgbClr val="FFFFFF"/>
                </a:solidFill>
                <a:ea typeface="+mn-ea"/>
                <a:cs typeface="+mn-cs"/>
              </a:rPr>
              <a:t>AGENT</a:t>
            </a:r>
            <a:endParaRPr kumimoji="0" lang="en-US" sz="1200" b="0" i="0" u="none" strike="noStrike" kern="0" cap="none" spc="0" normalizeH="0" baseline="0" noProof="0" dirty="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a:ea typeface="+mn-ea"/>
                <a:cs typeface="+mn-cs"/>
              </a:rPr>
              <a:t>(entity)</a:t>
            </a:r>
          </a:p>
        </p:txBody>
      </p:sp>
      <p:sp>
        <p:nvSpPr>
          <p:cNvPr id="11" name="Rectangle: Rounded Corners 10">
            <a:extLst>
              <a:ext uri="{FF2B5EF4-FFF2-40B4-BE49-F238E27FC236}">
                <a16:creationId xmlns:a16="http://schemas.microsoft.com/office/drawing/2014/main" id="{F1E6A47F-05ED-45D2-89E1-B5300C1260AF}"/>
              </a:ext>
            </a:extLst>
          </p:cNvPr>
          <p:cNvSpPr/>
          <p:nvPr/>
        </p:nvSpPr>
        <p:spPr>
          <a:xfrm>
            <a:off x="7475058" y="3729340"/>
            <a:ext cx="1323641" cy="596759"/>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algn="ctr">
              <a:buClrTx/>
            </a:pPr>
            <a:r>
              <a:rPr lang="en-US" sz="1200" dirty="0">
                <a:solidFill>
                  <a:srgbClr val="FFFFFF"/>
                </a:solidFill>
                <a:ea typeface="+mn-ea"/>
                <a:cs typeface="+mn-cs"/>
              </a:rPr>
              <a:t>COLLECTIVE AGENT</a:t>
            </a:r>
          </a:p>
          <a:p>
            <a:pPr algn="ctr">
              <a:buClrTx/>
            </a:pPr>
            <a:r>
              <a:rPr lang="en-US" sz="1200" dirty="0">
                <a:solidFill>
                  <a:srgbClr val="FFFFFF"/>
                </a:solidFill>
                <a:ea typeface="+mn-ea"/>
                <a:cs typeface="+mn-cs"/>
              </a:rPr>
              <a:t>(entity)</a:t>
            </a:r>
          </a:p>
        </p:txBody>
      </p:sp>
      <p:sp>
        <p:nvSpPr>
          <p:cNvPr id="12" name="Rectangle: Rounded Corners 11">
            <a:extLst>
              <a:ext uri="{FF2B5EF4-FFF2-40B4-BE49-F238E27FC236}">
                <a16:creationId xmlns:a16="http://schemas.microsoft.com/office/drawing/2014/main" id="{0F1F556F-0288-4341-A113-E75FE49EA57F}"/>
              </a:ext>
            </a:extLst>
          </p:cNvPr>
          <p:cNvSpPr/>
          <p:nvPr/>
        </p:nvSpPr>
        <p:spPr>
          <a:xfrm>
            <a:off x="5636561" y="3747881"/>
            <a:ext cx="1323641" cy="594888"/>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solidFill>
                  <a:srgbClr val="FFFFFF"/>
                </a:solidFill>
                <a:ea typeface="+mn-ea"/>
                <a:cs typeface="+mn-cs"/>
              </a:rPr>
              <a:t>PERSON (agent)</a:t>
            </a:r>
          </a:p>
        </p:txBody>
      </p:sp>
      <p:cxnSp>
        <p:nvCxnSpPr>
          <p:cNvPr id="14" name="Straight Arrow Connector 13">
            <a:extLst>
              <a:ext uri="{FF2B5EF4-FFF2-40B4-BE49-F238E27FC236}">
                <a16:creationId xmlns:a16="http://schemas.microsoft.com/office/drawing/2014/main" id="{A0D91A88-AC33-4D1C-A5BB-F35913B09F1E}"/>
              </a:ext>
            </a:extLst>
          </p:cNvPr>
          <p:cNvCxnSpPr>
            <a:cxnSpLocks/>
            <a:stCxn id="10" idx="0"/>
            <a:endCxn id="6" idx="2"/>
          </p:cNvCxnSpPr>
          <p:nvPr/>
        </p:nvCxnSpPr>
        <p:spPr>
          <a:xfrm flipH="1" flipV="1">
            <a:off x="7230719" y="1201070"/>
            <a:ext cx="23412" cy="988766"/>
          </a:xfrm>
          <a:prstGeom prst="straightConnector1">
            <a:avLst/>
          </a:prstGeom>
          <a:noFill/>
          <a:ln w="41275" cap="flat" cmpd="sng" algn="ctr">
            <a:solidFill>
              <a:srgbClr val="5B9BD5">
                <a:shade val="95000"/>
                <a:satMod val="105000"/>
              </a:srgbClr>
            </a:solidFill>
            <a:prstDash val="solid"/>
            <a:tailEnd type="triangle"/>
          </a:ln>
          <a:effectLst/>
        </p:spPr>
      </p:cxnSp>
      <p:cxnSp>
        <p:nvCxnSpPr>
          <p:cNvPr id="17" name="Straight Arrow Connector 16">
            <a:extLst>
              <a:ext uri="{FF2B5EF4-FFF2-40B4-BE49-F238E27FC236}">
                <a16:creationId xmlns:a16="http://schemas.microsoft.com/office/drawing/2014/main" id="{B3557D45-69A6-46B9-B8AB-6E7E14497474}"/>
              </a:ext>
            </a:extLst>
          </p:cNvPr>
          <p:cNvCxnSpPr>
            <a:cxnSpLocks/>
            <a:stCxn id="10" idx="2"/>
            <a:endCxn id="12" idx="0"/>
          </p:cNvCxnSpPr>
          <p:nvPr/>
        </p:nvCxnSpPr>
        <p:spPr>
          <a:xfrm flipH="1">
            <a:off x="6298382" y="2738536"/>
            <a:ext cx="955749" cy="1009345"/>
          </a:xfrm>
          <a:prstGeom prst="straightConnector1">
            <a:avLst/>
          </a:prstGeom>
          <a:noFill/>
          <a:ln w="41275" cap="flat" cmpd="sng" algn="ctr">
            <a:solidFill>
              <a:srgbClr val="5B9BD5">
                <a:shade val="95000"/>
                <a:satMod val="105000"/>
              </a:srgbClr>
            </a:solidFill>
            <a:prstDash val="solid"/>
            <a:tailEnd type="triangle"/>
          </a:ln>
          <a:effectLst/>
        </p:spPr>
      </p:cxnSp>
      <p:cxnSp>
        <p:nvCxnSpPr>
          <p:cNvPr id="20" name="Straight Arrow Connector 19">
            <a:extLst>
              <a:ext uri="{FF2B5EF4-FFF2-40B4-BE49-F238E27FC236}">
                <a16:creationId xmlns:a16="http://schemas.microsoft.com/office/drawing/2014/main" id="{EFF58F8E-E259-4B6A-84A0-A2ACF578AC54}"/>
              </a:ext>
            </a:extLst>
          </p:cNvPr>
          <p:cNvCxnSpPr>
            <a:cxnSpLocks/>
            <a:stCxn id="10" idx="2"/>
            <a:endCxn id="11" idx="0"/>
          </p:cNvCxnSpPr>
          <p:nvPr/>
        </p:nvCxnSpPr>
        <p:spPr>
          <a:xfrm>
            <a:off x="7254131" y="2738536"/>
            <a:ext cx="882748" cy="990804"/>
          </a:xfrm>
          <a:prstGeom prst="straightConnector1">
            <a:avLst/>
          </a:prstGeom>
          <a:noFill/>
          <a:ln w="41275" cap="flat" cmpd="sng" algn="ctr">
            <a:solidFill>
              <a:srgbClr val="5B9BD5">
                <a:shade val="95000"/>
                <a:satMod val="105000"/>
              </a:srgbClr>
            </a:solidFill>
            <a:prstDash val="solid"/>
            <a:tailEnd type="triangle"/>
          </a:ln>
          <a:effectLst/>
        </p:spPr>
      </p:cxnSp>
      <p:sp>
        <p:nvSpPr>
          <p:cNvPr id="23" name="Rectangle 22">
            <a:extLst>
              <a:ext uri="{FF2B5EF4-FFF2-40B4-BE49-F238E27FC236}">
                <a16:creationId xmlns:a16="http://schemas.microsoft.com/office/drawing/2014/main" id="{9A2B8E98-04DC-46E6-BAC1-6986D8374CC4}"/>
              </a:ext>
            </a:extLst>
          </p:cNvPr>
          <p:cNvSpPr/>
          <p:nvPr/>
        </p:nvSpPr>
        <p:spPr>
          <a:xfrm>
            <a:off x="6557193" y="1577189"/>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00" dirty="0"/>
              <a:t>HAS SUPERCLASS</a:t>
            </a:r>
          </a:p>
        </p:txBody>
      </p:sp>
      <p:sp>
        <p:nvSpPr>
          <p:cNvPr id="25" name="Rectangle 24">
            <a:extLst>
              <a:ext uri="{FF2B5EF4-FFF2-40B4-BE49-F238E27FC236}">
                <a16:creationId xmlns:a16="http://schemas.microsoft.com/office/drawing/2014/main" id="{3D1C688E-5591-4137-BF2C-8FCA51CEFD55}"/>
              </a:ext>
            </a:extLst>
          </p:cNvPr>
          <p:cNvSpPr/>
          <p:nvPr/>
        </p:nvSpPr>
        <p:spPr>
          <a:xfrm>
            <a:off x="6568898" y="3112915"/>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00" dirty="0"/>
              <a:t>HAS SUBCLASSES </a:t>
            </a:r>
          </a:p>
        </p:txBody>
      </p:sp>
      <p:sp>
        <p:nvSpPr>
          <p:cNvPr id="2" name="Slide Number Placeholder 1">
            <a:extLst>
              <a:ext uri="{FF2B5EF4-FFF2-40B4-BE49-F238E27FC236}">
                <a16:creationId xmlns:a16="http://schemas.microsoft.com/office/drawing/2014/main" id="{2609887E-D72E-493F-8645-F02B4D5A99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3031-2A29-403A-8660-F71FEA0BAF73}"/>
              </a:ext>
            </a:extLst>
          </p:cNvPr>
          <p:cNvSpPr>
            <a:spLocks noGrp="1"/>
          </p:cNvSpPr>
          <p:nvPr>
            <p:ph type="title"/>
          </p:nvPr>
        </p:nvSpPr>
        <p:spPr>
          <a:xfrm>
            <a:off x="488196" y="445025"/>
            <a:ext cx="8344103" cy="572700"/>
          </a:xfrm>
        </p:spPr>
        <p:txBody>
          <a:bodyPr/>
          <a:lstStyle/>
          <a:p>
            <a:r>
              <a:rPr lang="en-US" sz="2800" dirty="0"/>
              <a:t>Humans are the motive force behind Agent actions</a:t>
            </a:r>
          </a:p>
        </p:txBody>
      </p:sp>
      <p:sp>
        <p:nvSpPr>
          <p:cNvPr id="3" name="Text Placeholder 2">
            <a:extLst>
              <a:ext uri="{FF2B5EF4-FFF2-40B4-BE49-F238E27FC236}">
                <a16:creationId xmlns:a16="http://schemas.microsoft.com/office/drawing/2014/main" id="{87FCC6BD-EE0A-4F2A-828B-5354771E41B2}"/>
              </a:ext>
            </a:extLst>
          </p:cNvPr>
          <p:cNvSpPr>
            <a:spLocks noGrp="1"/>
          </p:cNvSpPr>
          <p:nvPr>
            <p:ph type="body" idx="1"/>
          </p:nvPr>
        </p:nvSpPr>
        <p:spPr>
          <a:xfrm>
            <a:off x="399947" y="1175274"/>
            <a:ext cx="8520600" cy="3416400"/>
          </a:xfrm>
        </p:spPr>
        <p:txBody>
          <a:bodyPr/>
          <a:lstStyle/>
          <a:p>
            <a:r>
              <a:rPr lang="en-US" dirty="0">
                <a:solidFill>
                  <a:schemeClr val="dk1"/>
                </a:solidFill>
              </a:rPr>
              <a:t>Human beings are directly or indirectly the motive force behind all such actions taken by all agents. Automatons (for example, weather recording devices, software translation programs) are considered tools used and set up by actual Agents</a:t>
            </a:r>
          </a:p>
          <a:p>
            <a:endParaRPr lang="en-US" dirty="0"/>
          </a:p>
        </p:txBody>
      </p:sp>
      <p:pic>
        <p:nvPicPr>
          <p:cNvPr id="4" name="Picture 3">
            <a:extLst>
              <a:ext uri="{FF2B5EF4-FFF2-40B4-BE49-F238E27FC236}">
                <a16:creationId xmlns:a16="http://schemas.microsoft.com/office/drawing/2014/main" id="{FB9FE419-A07C-4243-AF9E-EB8B631409E6}"/>
              </a:ext>
            </a:extLst>
          </p:cNvPr>
          <p:cNvPicPr>
            <a:picLocks noChangeAspect="1"/>
          </p:cNvPicPr>
          <p:nvPr/>
        </p:nvPicPr>
        <p:blipFill>
          <a:blip r:embed="rId2"/>
          <a:stretch>
            <a:fillRect/>
          </a:stretch>
        </p:blipFill>
        <p:spPr>
          <a:xfrm>
            <a:off x="900049" y="2662002"/>
            <a:ext cx="1688168" cy="2128868"/>
          </a:xfrm>
          <a:prstGeom prst="rect">
            <a:avLst/>
          </a:prstGeom>
        </p:spPr>
      </p:pic>
      <p:sp>
        <p:nvSpPr>
          <p:cNvPr id="5" name="TextBox 4">
            <a:extLst>
              <a:ext uri="{FF2B5EF4-FFF2-40B4-BE49-F238E27FC236}">
                <a16:creationId xmlns:a16="http://schemas.microsoft.com/office/drawing/2014/main" id="{FC56E50F-8B1F-4E80-B03A-50DC5F5F85F3}"/>
              </a:ext>
            </a:extLst>
          </p:cNvPr>
          <p:cNvSpPr txBox="1"/>
          <p:nvPr/>
        </p:nvSpPr>
        <p:spPr>
          <a:xfrm>
            <a:off x="2735451" y="2662002"/>
            <a:ext cx="5230678" cy="954107"/>
          </a:xfrm>
          <a:prstGeom prst="rect">
            <a:avLst/>
          </a:prstGeom>
          <a:noFill/>
        </p:spPr>
        <p:txBody>
          <a:bodyPr wrap="square" rtlCol="0">
            <a:spAutoFit/>
          </a:bodyPr>
          <a:lstStyle/>
          <a:p>
            <a:r>
              <a:rPr lang="en-US" i="1" dirty="0"/>
              <a:t>Example:</a:t>
            </a:r>
            <a:r>
              <a:rPr lang="en-US" dirty="0"/>
              <a:t> This automaton has the mechanical ability to write a letter. The LRM Agent is, however, the human or humans who created and set up the automaton. The automaton itself is not an Agent</a:t>
            </a:r>
          </a:p>
        </p:txBody>
      </p:sp>
      <p:sp>
        <p:nvSpPr>
          <p:cNvPr id="8" name="TextBox 7">
            <a:extLst>
              <a:ext uri="{FF2B5EF4-FFF2-40B4-BE49-F238E27FC236}">
                <a16:creationId xmlns:a16="http://schemas.microsoft.com/office/drawing/2014/main" id="{F1126735-DF05-4648-8164-C0C7C449D8F7}"/>
              </a:ext>
            </a:extLst>
          </p:cNvPr>
          <p:cNvSpPr txBox="1"/>
          <p:nvPr/>
        </p:nvSpPr>
        <p:spPr>
          <a:xfrm>
            <a:off x="964662" y="4790870"/>
            <a:ext cx="4079286" cy="215444"/>
          </a:xfrm>
          <a:prstGeom prst="rect">
            <a:avLst/>
          </a:prstGeom>
          <a:noFill/>
        </p:spPr>
        <p:txBody>
          <a:bodyPr wrap="square" rtlCol="0">
            <a:spAutoFit/>
          </a:bodyPr>
          <a:lstStyle/>
          <a:p>
            <a:r>
              <a:rPr lang="en-US" sz="800" i="1" dirty="0"/>
              <a:t>Photo from the </a:t>
            </a:r>
            <a:r>
              <a:rPr lang="en-US" sz="800" i="1" dirty="0" err="1"/>
              <a:t>Musée</a:t>
            </a:r>
            <a:r>
              <a:rPr lang="en-US" sz="800" i="1" dirty="0"/>
              <a:t> </a:t>
            </a:r>
            <a:r>
              <a:rPr lang="en-US" sz="800" i="1" dirty="0" err="1"/>
              <a:t>d’automates</a:t>
            </a:r>
            <a:r>
              <a:rPr lang="en-US" sz="800" i="1" dirty="0"/>
              <a:t> et </a:t>
            </a:r>
            <a:r>
              <a:rPr lang="en-US" sz="800" i="1" dirty="0" err="1"/>
              <a:t>boîtes</a:t>
            </a:r>
            <a:r>
              <a:rPr lang="en-US" sz="800" i="1" dirty="0"/>
              <a:t> à musique, Sainte-Croix, Switzerland</a:t>
            </a:r>
          </a:p>
        </p:txBody>
      </p:sp>
      <p:sp>
        <p:nvSpPr>
          <p:cNvPr id="6" name="Slide Number Placeholder 5">
            <a:extLst>
              <a:ext uri="{FF2B5EF4-FFF2-40B4-BE49-F238E27FC236}">
                <a16:creationId xmlns:a16="http://schemas.microsoft.com/office/drawing/2014/main" id="{EC706554-9AEB-47D7-A2D0-D7D6D47A39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4078170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Relationships among Agents</a:t>
            </a:r>
            <a:endParaRPr dirty="0"/>
          </a:p>
        </p:txBody>
      </p:sp>
      <p:sp>
        <p:nvSpPr>
          <p:cNvPr id="113" name="Google Shape;113;p21"/>
          <p:cNvSpPr txBox="1">
            <a:spLocks noGrp="1"/>
          </p:cNvSpPr>
          <p:nvPr>
            <p:ph type="body" idx="4294967295"/>
          </p:nvPr>
        </p:nvSpPr>
        <p:spPr>
          <a:xfrm>
            <a:off x="0" y="914400"/>
            <a:ext cx="6400800" cy="4022725"/>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p:txBody>
      </p:sp>
      <p:pic>
        <p:nvPicPr>
          <p:cNvPr id="115" name="Google Shape;115;p21"/>
          <p:cNvPicPr preferRelativeResize="0"/>
          <p:nvPr/>
        </p:nvPicPr>
        <p:blipFill>
          <a:blip r:embed="rId3">
            <a:alphaModFix/>
            <a:duotone>
              <a:schemeClr val="accent1">
                <a:shade val="45000"/>
                <a:satMod val="135000"/>
              </a:schemeClr>
              <a:prstClr val="white"/>
            </a:duotone>
          </a:blip>
          <a:stretch>
            <a:fillRect/>
          </a:stretch>
        </p:blipFill>
        <p:spPr>
          <a:xfrm>
            <a:off x="722053" y="1147284"/>
            <a:ext cx="3912091" cy="3282674"/>
          </a:xfrm>
          <a:prstGeom prst="rect">
            <a:avLst/>
          </a:prstGeom>
          <a:noFill/>
          <a:ln>
            <a:noFill/>
          </a:ln>
        </p:spPr>
      </p:pic>
      <p:sp>
        <p:nvSpPr>
          <p:cNvPr id="3" name="TextBox 2">
            <a:extLst>
              <a:ext uri="{FF2B5EF4-FFF2-40B4-BE49-F238E27FC236}">
                <a16:creationId xmlns:a16="http://schemas.microsoft.com/office/drawing/2014/main" id="{9D4F28EC-5D19-4DA2-90BF-45EDEFB52F5B}"/>
              </a:ext>
            </a:extLst>
          </p:cNvPr>
          <p:cNvSpPr txBox="1"/>
          <p:nvPr/>
        </p:nvSpPr>
        <p:spPr>
          <a:xfrm>
            <a:off x="4873841" y="1634459"/>
            <a:ext cx="3991989"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A Person </a:t>
            </a:r>
            <a:r>
              <a:rPr lang="en-US" sz="1600" dirty="0" err="1"/>
              <a:t>IsA</a:t>
            </a:r>
            <a:r>
              <a:rPr lang="en-US" sz="1600" dirty="0"/>
              <a:t> Agent (i.e., subclass of Agent)</a:t>
            </a:r>
          </a:p>
          <a:p>
            <a:pPr marL="285750" indent="-285750">
              <a:buFont typeface="Arial" panose="020B0604020202020204" pitchFamily="34" charset="0"/>
              <a:buChar char="•"/>
            </a:pPr>
            <a:r>
              <a:rPr lang="en-US" sz="1600" dirty="0"/>
              <a:t>A Collective Agent </a:t>
            </a:r>
            <a:r>
              <a:rPr lang="en-US" sz="1600" dirty="0" err="1"/>
              <a:t>IsA</a:t>
            </a:r>
            <a:r>
              <a:rPr lang="en-US" sz="1600" dirty="0"/>
              <a:t> Agent</a:t>
            </a:r>
          </a:p>
          <a:p>
            <a:pPr marL="285750" indent="-285750">
              <a:buFont typeface="Arial" panose="020B0604020202020204" pitchFamily="34" charset="0"/>
              <a:buChar char="•"/>
            </a:pPr>
            <a:r>
              <a:rPr lang="en-US" sz="1600" dirty="0"/>
              <a:t>An Agent is member of Collective Agent</a:t>
            </a:r>
          </a:p>
          <a:p>
            <a:pPr marL="285750" indent="-285750">
              <a:buFont typeface="Arial" panose="020B0604020202020204" pitchFamily="34" charset="0"/>
              <a:buChar char="•"/>
            </a:pPr>
            <a:r>
              <a:rPr lang="en-US" sz="1600" dirty="0"/>
              <a:t>Collective Agent has part Collective Agent</a:t>
            </a:r>
          </a:p>
          <a:p>
            <a:pPr marL="285750" indent="-285750">
              <a:buFont typeface="Arial" panose="020B0604020202020204" pitchFamily="34" charset="0"/>
              <a:buChar char="•"/>
            </a:pPr>
            <a:r>
              <a:rPr lang="en-US" sz="1600" dirty="0"/>
              <a:t>Collective Agent precedes Collective Agent</a:t>
            </a:r>
          </a:p>
        </p:txBody>
      </p:sp>
      <p:sp>
        <p:nvSpPr>
          <p:cNvPr id="7" name="TextBox 6">
            <a:extLst>
              <a:ext uri="{FF2B5EF4-FFF2-40B4-BE49-F238E27FC236}">
                <a16:creationId xmlns:a16="http://schemas.microsoft.com/office/drawing/2014/main" id="{0590225F-9A2D-4D74-B701-B023022ADE32}"/>
              </a:ext>
            </a:extLst>
          </p:cNvPr>
          <p:cNvSpPr txBox="1"/>
          <p:nvPr/>
        </p:nvSpPr>
        <p:spPr>
          <a:xfrm>
            <a:off x="4873841" y="3598454"/>
            <a:ext cx="3912091"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a:t>Inverse relationships have been omitted from the diagram for clarity. </a:t>
            </a:r>
          </a:p>
        </p:txBody>
      </p:sp>
      <p:sp>
        <p:nvSpPr>
          <p:cNvPr id="2" name="Slide Number Placeholder 1">
            <a:extLst>
              <a:ext uri="{FF2B5EF4-FFF2-40B4-BE49-F238E27FC236}">
                <a16:creationId xmlns:a16="http://schemas.microsoft.com/office/drawing/2014/main" id="{1887D8FD-FB3E-4C20-9D80-4207B41D7D1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DE7961-F2F9-4021-AE9B-213B8CCCE708}"/>
              </a:ext>
            </a:extLst>
          </p:cNvPr>
          <p:cNvSpPr>
            <a:spLocks noGrp="1"/>
          </p:cNvSpPr>
          <p:nvPr>
            <p:ph type="title"/>
          </p:nvPr>
        </p:nvSpPr>
        <p:spPr>
          <a:xfrm>
            <a:off x="588936" y="445025"/>
            <a:ext cx="8243364" cy="572700"/>
          </a:xfrm>
        </p:spPr>
        <p:txBody>
          <a:bodyPr/>
          <a:lstStyle/>
          <a:p>
            <a:r>
              <a:rPr lang="en-US" dirty="0"/>
              <a:t>Agents &amp; WEMI</a:t>
            </a:r>
          </a:p>
        </p:txBody>
      </p:sp>
      <p:sp>
        <p:nvSpPr>
          <p:cNvPr id="6" name="Text Placeholder 5">
            <a:extLst>
              <a:ext uri="{FF2B5EF4-FFF2-40B4-BE49-F238E27FC236}">
                <a16:creationId xmlns:a16="http://schemas.microsoft.com/office/drawing/2014/main" id="{C334725B-4F9E-45FE-8B4D-FC9FE24F80AE}"/>
              </a:ext>
            </a:extLst>
          </p:cNvPr>
          <p:cNvSpPr>
            <a:spLocks noGrp="1"/>
          </p:cNvSpPr>
          <p:nvPr>
            <p:ph type="body" idx="1"/>
          </p:nvPr>
        </p:nvSpPr>
        <p:spPr/>
        <p:txBody>
          <a:bodyPr/>
          <a:lstStyle/>
          <a:p>
            <a:pPr indent="-285750">
              <a:buClr>
                <a:schemeClr val="dk1"/>
              </a:buClr>
              <a:buSzPts val="900"/>
            </a:pPr>
            <a:r>
              <a:rPr lang="en-US" sz="1600" dirty="0">
                <a:solidFill>
                  <a:schemeClr val="dk1"/>
                </a:solidFill>
              </a:rPr>
              <a:t>Being an agent requires the potential of intentional relationships with instances of entities of bibliographic interest (works, expressions, manifestations, items), regardless of whether the Agent has ever done so</a:t>
            </a:r>
            <a:br>
              <a:rPr lang="en-US" sz="1600" dirty="0">
                <a:solidFill>
                  <a:schemeClr val="dk1"/>
                </a:solidFill>
              </a:rPr>
            </a:br>
            <a:r>
              <a:rPr lang="en-US" sz="1600" dirty="0">
                <a:solidFill>
                  <a:schemeClr val="dk1"/>
                </a:solidFill>
              </a:rPr>
              <a:t/>
            </a:r>
            <a:br>
              <a:rPr lang="en-US" sz="1600" dirty="0">
                <a:solidFill>
                  <a:schemeClr val="dk1"/>
                </a:solidFill>
              </a:rPr>
            </a:br>
            <a:r>
              <a:rPr lang="en-US" sz="1400" i="1" dirty="0">
                <a:solidFill>
                  <a:schemeClr val="dk1"/>
                </a:solidFill>
              </a:rPr>
              <a:t>Examples:</a:t>
            </a:r>
            <a:r>
              <a:rPr lang="en-US" sz="1400" dirty="0">
                <a:solidFill>
                  <a:schemeClr val="dk1"/>
                </a:solidFill>
              </a:rPr>
              <a:t> </a:t>
            </a:r>
          </a:p>
          <a:p>
            <a:pPr lvl="1" indent="-285750">
              <a:buClr>
                <a:schemeClr val="dk1"/>
              </a:buClr>
              <a:buSzPts val="900"/>
            </a:pPr>
            <a:r>
              <a:rPr lang="en-US" sz="1400" dirty="0">
                <a:solidFill>
                  <a:schemeClr val="dk1"/>
                </a:solidFill>
              </a:rPr>
              <a:t>An author (person agent) creates a work</a:t>
            </a:r>
          </a:p>
          <a:p>
            <a:pPr lvl="1" indent="-285750">
              <a:buClr>
                <a:schemeClr val="dk1"/>
              </a:buClr>
              <a:buSzPts val="900"/>
            </a:pPr>
            <a:r>
              <a:rPr lang="en-US" sz="1400" dirty="0">
                <a:solidFill>
                  <a:schemeClr val="dk1"/>
                </a:solidFill>
              </a:rPr>
              <a:t>A performing group (collective agent) performs a work (an expression)</a:t>
            </a:r>
          </a:p>
          <a:p>
            <a:pPr lvl="1" indent="-285750">
              <a:buClr>
                <a:schemeClr val="dk1"/>
              </a:buClr>
              <a:buSzPts val="900"/>
            </a:pPr>
            <a:r>
              <a:rPr lang="en-US" sz="1400" dirty="0">
                <a:solidFill>
                  <a:schemeClr val="dk1"/>
                </a:solidFill>
              </a:rPr>
              <a:t>A publisher (collective agent) creates a publication (a manifestation)</a:t>
            </a:r>
          </a:p>
          <a:p>
            <a:pPr lvl="1" indent="-285750">
              <a:buClr>
                <a:schemeClr val="dk1"/>
              </a:buClr>
              <a:buSzPts val="900"/>
            </a:pPr>
            <a:r>
              <a:rPr lang="en-US" sz="1400" dirty="0">
                <a:solidFill>
                  <a:schemeClr val="dk1"/>
                </a:solidFill>
              </a:rPr>
              <a:t>A binder (person agent) creates an item</a:t>
            </a:r>
            <a:r>
              <a:rPr lang="en-US" sz="1600" dirty="0">
                <a:solidFill>
                  <a:schemeClr val="dk1"/>
                </a:solidFill>
              </a:rPr>
              <a:t/>
            </a:r>
            <a:br>
              <a:rPr lang="en-US" sz="1600" dirty="0">
                <a:solidFill>
                  <a:schemeClr val="dk1"/>
                </a:solidFill>
              </a:rPr>
            </a:br>
            <a:endParaRPr lang="en-US" sz="1600" dirty="0">
              <a:solidFill>
                <a:schemeClr val="dk1"/>
              </a:solidFill>
            </a:endParaRPr>
          </a:p>
        </p:txBody>
      </p:sp>
      <p:sp>
        <p:nvSpPr>
          <p:cNvPr id="2" name="Slide Number Placeholder 1">
            <a:extLst>
              <a:ext uri="{FF2B5EF4-FFF2-40B4-BE49-F238E27FC236}">
                <a16:creationId xmlns:a16="http://schemas.microsoft.com/office/drawing/2014/main" id="{167BDB22-7EB2-40D6-8C7C-A62669BB8B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737518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Title 1">
            <a:extLst>
              <a:ext uri="{FF2B5EF4-FFF2-40B4-BE49-F238E27FC236}">
                <a16:creationId xmlns:a16="http://schemas.microsoft.com/office/drawing/2014/main" id="{7D81A4C9-4683-487A-8974-ACEC4A440D5A}"/>
              </a:ext>
            </a:extLst>
          </p:cNvPr>
          <p:cNvSpPr>
            <a:spLocks noGrp="1"/>
          </p:cNvSpPr>
          <p:nvPr>
            <p:ph type="title"/>
          </p:nvPr>
        </p:nvSpPr>
        <p:spPr>
          <a:xfrm>
            <a:off x="311700" y="259281"/>
            <a:ext cx="6625941" cy="755700"/>
          </a:xfrm>
        </p:spPr>
        <p:txBody>
          <a:bodyPr/>
          <a:lstStyle/>
          <a:p>
            <a:r>
              <a:rPr lang="en-US" dirty="0"/>
              <a:t>Relationships between Agent &amp; WEMI</a:t>
            </a:r>
          </a:p>
        </p:txBody>
      </p:sp>
      <p:sp>
        <p:nvSpPr>
          <p:cNvPr id="4" name="Text Placeholder 3">
            <a:extLst>
              <a:ext uri="{FF2B5EF4-FFF2-40B4-BE49-F238E27FC236}">
                <a16:creationId xmlns:a16="http://schemas.microsoft.com/office/drawing/2014/main" id="{7D5A623A-0290-41F1-9AFA-7D824CC68550}"/>
              </a:ext>
            </a:extLst>
          </p:cNvPr>
          <p:cNvSpPr>
            <a:spLocks noGrp="1"/>
          </p:cNvSpPr>
          <p:nvPr>
            <p:ph type="body" idx="1"/>
          </p:nvPr>
        </p:nvSpPr>
        <p:spPr>
          <a:xfrm>
            <a:off x="311700" y="1071753"/>
            <a:ext cx="4162809" cy="3812466"/>
          </a:xfrm>
        </p:spPr>
        <p:txBody>
          <a:bodyPr/>
          <a:lstStyle/>
          <a:p>
            <a:pPr marL="152400" indent="0">
              <a:buNone/>
            </a:pPr>
            <a:r>
              <a:rPr lang="en-US" b="1" dirty="0"/>
              <a:t>From Agent to WEMI:</a:t>
            </a:r>
            <a:br>
              <a:rPr lang="en-US" b="1" dirty="0"/>
            </a:br>
            <a:endParaRPr lang="en-US" b="1" dirty="0"/>
          </a:p>
          <a:p>
            <a:r>
              <a:rPr lang="en-US" dirty="0"/>
              <a:t>Agent </a:t>
            </a:r>
            <a:r>
              <a:rPr lang="en-US" i="1" dirty="0"/>
              <a:t>created</a:t>
            </a:r>
            <a:r>
              <a:rPr lang="en-US" dirty="0"/>
              <a:t> Work</a:t>
            </a:r>
          </a:p>
          <a:p>
            <a:r>
              <a:rPr lang="en-US" dirty="0"/>
              <a:t>Agent </a:t>
            </a:r>
            <a:r>
              <a:rPr lang="en-US" i="1" dirty="0"/>
              <a:t>created</a:t>
            </a:r>
            <a:r>
              <a:rPr lang="en-US" dirty="0"/>
              <a:t> Expression</a:t>
            </a:r>
          </a:p>
          <a:p>
            <a:r>
              <a:rPr lang="en-US" dirty="0"/>
              <a:t>Agent </a:t>
            </a:r>
            <a:r>
              <a:rPr lang="en-US" i="1" dirty="0"/>
              <a:t>created</a:t>
            </a:r>
            <a:r>
              <a:rPr lang="en-US" dirty="0"/>
              <a:t> Manifestation</a:t>
            </a:r>
          </a:p>
          <a:p>
            <a:r>
              <a:rPr lang="en-US" dirty="0"/>
              <a:t>Agent </a:t>
            </a:r>
            <a:r>
              <a:rPr lang="en-US" i="1" dirty="0"/>
              <a:t>distributes</a:t>
            </a:r>
            <a:r>
              <a:rPr lang="en-US" dirty="0"/>
              <a:t> Manifestation</a:t>
            </a:r>
          </a:p>
          <a:p>
            <a:r>
              <a:rPr lang="en-US" dirty="0"/>
              <a:t>Agent </a:t>
            </a:r>
            <a:r>
              <a:rPr lang="en-US" i="1" dirty="0"/>
              <a:t>manufactured </a:t>
            </a:r>
            <a:r>
              <a:rPr lang="en-US" dirty="0"/>
              <a:t>Manifestation</a:t>
            </a:r>
          </a:p>
          <a:p>
            <a:r>
              <a:rPr lang="en-US" dirty="0"/>
              <a:t>Agent </a:t>
            </a:r>
            <a:r>
              <a:rPr lang="en-US" i="1" dirty="0"/>
              <a:t>owns</a:t>
            </a:r>
            <a:r>
              <a:rPr lang="en-US" dirty="0"/>
              <a:t> Item</a:t>
            </a:r>
          </a:p>
          <a:p>
            <a:r>
              <a:rPr lang="en-US" dirty="0"/>
              <a:t>Agent </a:t>
            </a:r>
            <a:r>
              <a:rPr lang="en-US" i="1" dirty="0"/>
              <a:t>modified</a:t>
            </a:r>
            <a:r>
              <a:rPr lang="en-US" dirty="0"/>
              <a:t> Item</a:t>
            </a:r>
            <a:br>
              <a:rPr lang="en-US" dirty="0"/>
            </a:br>
            <a:endParaRPr lang="en-US" dirty="0"/>
          </a:p>
          <a:p>
            <a:pPr marL="152400" indent="0">
              <a:buNone/>
            </a:pPr>
            <a:r>
              <a:rPr lang="en-US" b="1" dirty="0"/>
              <a:t>From WEMI to Agent:</a:t>
            </a:r>
            <a:br>
              <a:rPr lang="en-US" b="1" dirty="0"/>
            </a:br>
            <a:endParaRPr lang="en-US" b="1" dirty="0"/>
          </a:p>
          <a:p>
            <a:r>
              <a:rPr lang="en-US" dirty="0"/>
              <a:t>Work </a:t>
            </a:r>
            <a:r>
              <a:rPr lang="en-US" i="1" dirty="0"/>
              <a:t>was created by</a:t>
            </a:r>
            <a:r>
              <a:rPr lang="en-US" dirty="0"/>
              <a:t> Agent</a:t>
            </a:r>
          </a:p>
          <a:p>
            <a:r>
              <a:rPr lang="en-US" dirty="0"/>
              <a:t>Expression </a:t>
            </a:r>
            <a:r>
              <a:rPr lang="en-US" i="1" dirty="0"/>
              <a:t>was created by</a:t>
            </a:r>
            <a:r>
              <a:rPr lang="en-US" dirty="0"/>
              <a:t> Agent</a:t>
            </a:r>
          </a:p>
          <a:p>
            <a:r>
              <a:rPr lang="en-US" dirty="0"/>
              <a:t>Manifestation </a:t>
            </a:r>
            <a:r>
              <a:rPr lang="en-US" i="1" dirty="0"/>
              <a:t>was created by</a:t>
            </a:r>
            <a:r>
              <a:rPr lang="en-US" dirty="0"/>
              <a:t> Agent</a:t>
            </a:r>
          </a:p>
          <a:p>
            <a:r>
              <a:rPr lang="en-US" dirty="0"/>
              <a:t>Manifestation </a:t>
            </a:r>
            <a:r>
              <a:rPr lang="en-US" i="1" dirty="0"/>
              <a:t>is distributed by</a:t>
            </a:r>
            <a:r>
              <a:rPr lang="en-US" dirty="0"/>
              <a:t> Agent</a:t>
            </a:r>
          </a:p>
          <a:p>
            <a:r>
              <a:rPr lang="en-US" dirty="0"/>
              <a:t>Manifestation </a:t>
            </a:r>
            <a:r>
              <a:rPr lang="en-US" i="1" dirty="0"/>
              <a:t>was manufactured by</a:t>
            </a:r>
            <a:r>
              <a:rPr lang="en-US" dirty="0"/>
              <a:t> Agent</a:t>
            </a:r>
          </a:p>
          <a:p>
            <a:r>
              <a:rPr lang="en-US" dirty="0"/>
              <a:t>Item </a:t>
            </a:r>
            <a:r>
              <a:rPr lang="en-US" i="1" dirty="0"/>
              <a:t>is owned by</a:t>
            </a:r>
            <a:r>
              <a:rPr lang="en-US" dirty="0"/>
              <a:t> Agent</a:t>
            </a:r>
          </a:p>
          <a:p>
            <a:r>
              <a:rPr lang="en-US" dirty="0"/>
              <a:t>Item </a:t>
            </a:r>
            <a:r>
              <a:rPr lang="en-US" i="1" dirty="0"/>
              <a:t>was modified by</a:t>
            </a:r>
            <a:r>
              <a:rPr lang="en-US" dirty="0"/>
              <a:t> Agent</a:t>
            </a:r>
          </a:p>
          <a:p>
            <a:endParaRPr lang="en-US" dirty="0"/>
          </a:p>
          <a:p>
            <a:endParaRPr lang="en-US" dirty="0"/>
          </a:p>
        </p:txBody>
      </p:sp>
      <p:pic>
        <p:nvPicPr>
          <p:cNvPr id="107" name="Google Shape;107;p20"/>
          <p:cNvPicPr preferRelativeResize="0"/>
          <p:nvPr/>
        </p:nvPicPr>
        <p:blipFill>
          <a:blip r:embed="rId3">
            <a:alphaModFix/>
            <a:duotone>
              <a:schemeClr val="accent5">
                <a:shade val="45000"/>
                <a:satMod val="135000"/>
              </a:schemeClr>
              <a:prstClr val="white"/>
            </a:duotone>
          </a:blip>
          <a:stretch>
            <a:fillRect/>
          </a:stretch>
        </p:blipFill>
        <p:spPr>
          <a:xfrm>
            <a:off x="5061601" y="1014981"/>
            <a:ext cx="3344167" cy="3634471"/>
          </a:xfrm>
          <a:prstGeom prst="rect">
            <a:avLst/>
          </a:prstGeom>
          <a:noFill/>
          <a:ln>
            <a:noFill/>
          </a:ln>
        </p:spPr>
      </p:pic>
      <p:sp>
        <p:nvSpPr>
          <p:cNvPr id="3" name="Slide Number Placeholder 2">
            <a:extLst>
              <a:ext uri="{FF2B5EF4-FFF2-40B4-BE49-F238E27FC236}">
                <a16:creationId xmlns:a16="http://schemas.microsoft.com/office/drawing/2014/main" id="{A981B69D-720A-43DF-AAF2-AA75949D39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36205F-7E6F-4723-AA7D-ED1C8A8C1D26}"/>
              </a:ext>
            </a:extLst>
          </p:cNvPr>
          <p:cNvSpPr>
            <a:spLocks noGrp="1"/>
          </p:cNvSpPr>
          <p:nvPr>
            <p:ph type="title"/>
          </p:nvPr>
        </p:nvSpPr>
        <p:spPr>
          <a:xfrm>
            <a:off x="628650" y="114046"/>
            <a:ext cx="7886700" cy="994172"/>
          </a:xfrm>
        </p:spPr>
        <p:txBody>
          <a:bodyPr/>
          <a:lstStyle/>
          <a:p>
            <a:r>
              <a:rPr lang="en-US" dirty="0"/>
              <a:t>Agent Relationships</a:t>
            </a:r>
          </a:p>
        </p:txBody>
      </p:sp>
      <p:graphicFrame>
        <p:nvGraphicFramePr>
          <p:cNvPr id="7" name="Table 5">
            <a:extLst>
              <a:ext uri="{FF2B5EF4-FFF2-40B4-BE49-F238E27FC236}">
                <a16:creationId xmlns:a16="http://schemas.microsoft.com/office/drawing/2014/main" id="{33AEC8AE-FE1B-4515-818B-4B528F7A4E7C}"/>
              </a:ext>
            </a:extLst>
          </p:cNvPr>
          <p:cNvGraphicFramePr>
            <a:graphicFrameLocks noGrp="1"/>
          </p:cNvGraphicFramePr>
          <p:nvPr>
            <p:extLst>
              <p:ext uri="{D42A27DB-BD31-4B8C-83A1-F6EECF244321}">
                <p14:modId xmlns:p14="http://schemas.microsoft.com/office/powerpoint/2010/main" val="1140508407"/>
              </p:ext>
            </p:extLst>
          </p:nvPr>
        </p:nvGraphicFramePr>
        <p:xfrm>
          <a:off x="1024114" y="1287889"/>
          <a:ext cx="6869278" cy="2278012"/>
        </p:xfrm>
        <a:graphic>
          <a:graphicData uri="http://schemas.openxmlformats.org/drawingml/2006/table">
            <a:tbl>
              <a:tblPr firstRow="1" bandRow="1"/>
              <a:tblGrid>
                <a:gridCol w="879943">
                  <a:extLst>
                    <a:ext uri="{9D8B030D-6E8A-4147-A177-3AD203B41FA5}">
                      <a16:colId xmlns:a16="http://schemas.microsoft.com/office/drawing/2014/main" val="1784725830"/>
                    </a:ext>
                  </a:extLst>
                </a:gridCol>
                <a:gridCol w="1165742">
                  <a:extLst>
                    <a:ext uri="{9D8B030D-6E8A-4147-A177-3AD203B41FA5}">
                      <a16:colId xmlns:a16="http://schemas.microsoft.com/office/drawing/2014/main" val="2689814037"/>
                    </a:ext>
                  </a:extLst>
                </a:gridCol>
                <a:gridCol w="1147334">
                  <a:extLst>
                    <a:ext uri="{9D8B030D-6E8A-4147-A177-3AD203B41FA5}">
                      <a16:colId xmlns:a16="http://schemas.microsoft.com/office/drawing/2014/main" val="3233961439"/>
                    </a:ext>
                  </a:extLst>
                </a:gridCol>
                <a:gridCol w="1411231">
                  <a:extLst>
                    <a:ext uri="{9D8B030D-6E8A-4147-A177-3AD203B41FA5}">
                      <a16:colId xmlns:a16="http://schemas.microsoft.com/office/drawing/2014/main" val="2288597380"/>
                    </a:ext>
                  </a:extLst>
                </a:gridCol>
                <a:gridCol w="2265028">
                  <a:extLst>
                    <a:ext uri="{9D8B030D-6E8A-4147-A177-3AD203B41FA5}">
                      <a16:colId xmlns:a16="http://schemas.microsoft.com/office/drawing/2014/main" val="1082521214"/>
                    </a:ext>
                  </a:extLst>
                </a:gridCol>
              </a:tblGrid>
              <a:tr h="327313">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LRM-R14</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Agent</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assigned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assigned by</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err="1"/>
                        <a:t>Nomen</a:t>
                      </a:r>
                      <a:endParaRPr lang="en-US" sz="10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LRM-R5i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Work</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LRM-R6i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Expression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1423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LRM-R7i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LRM-R9i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distributes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distributed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LRM-R30</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member of</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has member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538525028"/>
                  </a:ext>
                </a:extLst>
              </a:tr>
              <a:tr h="2148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56327373"/>
                  </a:ext>
                </a:extLst>
              </a:tr>
            </a:tbl>
          </a:graphicData>
        </a:graphic>
      </p:graphicFrame>
      <p:graphicFrame>
        <p:nvGraphicFramePr>
          <p:cNvPr id="8" name="Table 7">
            <a:extLst>
              <a:ext uri="{FF2B5EF4-FFF2-40B4-BE49-F238E27FC236}">
                <a16:creationId xmlns:a16="http://schemas.microsoft.com/office/drawing/2014/main" id="{BE270C5A-D16E-4E50-A1D8-382278B29F55}"/>
              </a:ext>
            </a:extLst>
          </p:cNvPr>
          <p:cNvGraphicFramePr>
            <a:graphicFrameLocks noGrp="1"/>
          </p:cNvGraphicFramePr>
          <p:nvPr>
            <p:extLst>
              <p:ext uri="{D42A27DB-BD31-4B8C-83A1-F6EECF244321}">
                <p14:modId xmlns:p14="http://schemas.microsoft.com/office/powerpoint/2010/main" val="1393130293"/>
              </p:ext>
            </p:extLst>
          </p:nvPr>
        </p:nvGraphicFramePr>
        <p:xfrm>
          <a:off x="1024112" y="3264707"/>
          <a:ext cx="6869280" cy="731520"/>
        </p:xfrm>
        <a:graphic>
          <a:graphicData uri="http://schemas.openxmlformats.org/drawingml/2006/table">
            <a:tbl>
              <a:tblPr bandRow="1"/>
              <a:tblGrid>
                <a:gridCol w="894730">
                  <a:extLst>
                    <a:ext uri="{9D8B030D-6E8A-4147-A177-3AD203B41FA5}">
                      <a16:colId xmlns:a16="http://schemas.microsoft.com/office/drawing/2014/main" val="2544553659"/>
                    </a:ext>
                  </a:extLst>
                </a:gridCol>
                <a:gridCol w="1160114">
                  <a:extLst>
                    <a:ext uri="{9D8B030D-6E8A-4147-A177-3AD203B41FA5}">
                      <a16:colId xmlns:a16="http://schemas.microsoft.com/office/drawing/2014/main" val="1924248179"/>
                    </a:ext>
                  </a:extLst>
                </a:gridCol>
                <a:gridCol w="1152225">
                  <a:extLst>
                    <a:ext uri="{9D8B030D-6E8A-4147-A177-3AD203B41FA5}">
                      <a16:colId xmlns:a16="http://schemas.microsoft.com/office/drawing/2014/main" val="1221659059"/>
                    </a:ext>
                  </a:extLst>
                </a:gridCol>
                <a:gridCol w="1402923">
                  <a:extLst>
                    <a:ext uri="{9D8B030D-6E8A-4147-A177-3AD203B41FA5}">
                      <a16:colId xmlns:a16="http://schemas.microsoft.com/office/drawing/2014/main" val="2189798393"/>
                    </a:ext>
                  </a:extLst>
                </a:gridCol>
                <a:gridCol w="2259288">
                  <a:extLst>
                    <a:ext uri="{9D8B030D-6E8A-4147-A177-3AD203B41FA5}">
                      <a16:colId xmlns:a16="http://schemas.microsoft.com/office/drawing/2014/main" val="3287751205"/>
                    </a:ext>
                  </a:extLst>
                </a:gridCol>
              </a:tblGrid>
              <a:tr h="15664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LRM-R8i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manufactured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manufactured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40889269"/>
                  </a:ext>
                </a:extLst>
              </a:tr>
              <a:tr h="1772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LRM-R11i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modified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modified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Item</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44696788"/>
                  </a:ext>
                </a:extLst>
              </a:tr>
              <a:tr h="1772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LRM-R10i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owns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owned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Item</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649517114"/>
                  </a:ext>
                </a:extLst>
              </a:tr>
            </a:tbl>
          </a:graphicData>
        </a:graphic>
      </p:graphicFrame>
      <p:sp>
        <p:nvSpPr>
          <p:cNvPr id="2" name="Slide Number Placeholder 1">
            <a:extLst>
              <a:ext uri="{FF2B5EF4-FFF2-40B4-BE49-F238E27FC236}">
                <a16:creationId xmlns:a16="http://schemas.microsoft.com/office/drawing/2014/main" id="{DAF4E3B9-31AC-462C-A704-062CCD18D38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623923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7770FA-F0A4-4157-A8A3-E4097D0CC654}"/>
              </a:ext>
            </a:extLst>
          </p:cNvPr>
          <p:cNvSpPr>
            <a:spLocks noGrp="1"/>
          </p:cNvSpPr>
          <p:nvPr>
            <p:ph type="title"/>
          </p:nvPr>
        </p:nvSpPr>
        <p:spPr/>
        <p:txBody>
          <a:bodyPr/>
          <a:lstStyle/>
          <a:p>
            <a:r>
              <a:rPr lang="en-US" dirty="0"/>
              <a:t>Relationships Inherited from Res</a:t>
            </a:r>
          </a:p>
        </p:txBody>
      </p:sp>
      <p:graphicFrame>
        <p:nvGraphicFramePr>
          <p:cNvPr id="7" name="Table 5">
            <a:extLst>
              <a:ext uri="{FF2B5EF4-FFF2-40B4-BE49-F238E27FC236}">
                <a16:creationId xmlns:a16="http://schemas.microsoft.com/office/drawing/2014/main" id="{933A2F48-05C1-4A26-9814-4BA206285839}"/>
              </a:ext>
            </a:extLst>
          </p:cNvPr>
          <p:cNvGraphicFramePr>
            <a:graphicFrameLocks noGrp="1"/>
          </p:cNvGraphicFramePr>
          <p:nvPr>
            <p:extLst>
              <p:ext uri="{D42A27DB-BD31-4B8C-83A1-F6EECF244321}">
                <p14:modId xmlns:p14="http://schemas.microsoft.com/office/powerpoint/2010/main" val="3038708865"/>
              </p:ext>
            </p:extLst>
          </p:nvPr>
        </p:nvGraphicFramePr>
        <p:xfrm>
          <a:off x="803563" y="1595552"/>
          <a:ext cx="5805055" cy="1578612"/>
        </p:xfrm>
        <a:graphic>
          <a:graphicData uri="http://schemas.openxmlformats.org/drawingml/2006/table">
            <a:tbl>
              <a:tblPr firstRow="1" bandRow="1"/>
              <a:tblGrid>
                <a:gridCol w="914401">
                  <a:extLst>
                    <a:ext uri="{9D8B030D-6E8A-4147-A177-3AD203B41FA5}">
                      <a16:colId xmlns:a16="http://schemas.microsoft.com/office/drawing/2014/main" val="1784725830"/>
                    </a:ext>
                  </a:extLst>
                </a:gridCol>
                <a:gridCol w="688806">
                  <a:extLst>
                    <a:ext uri="{9D8B030D-6E8A-4147-A177-3AD203B41FA5}">
                      <a16:colId xmlns:a16="http://schemas.microsoft.com/office/drawing/2014/main" val="2689814037"/>
                    </a:ext>
                  </a:extLst>
                </a:gridCol>
                <a:gridCol w="1541775">
                  <a:extLst>
                    <a:ext uri="{9D8B030D-6E8A-4147-A177-3AD203B41FA5}">
                      <a16:colId xmlns:a16="http://schemas.microsoft.com/office/drawing/2014/main" val="3233961439"/>
                    </a:ext>
                  </a:extLst>
                </a:gridCol>
                <a:gridCol w="1281546">
                  <a:extLst>
                    <a:ext uri="{9D8B030D-6E8A-4147-A177-3AD203B41FA5}">
                      <a16:colId xmlns:a16="http://schemas.microsoft.com/office/drawing/2014/main" val="2288597380"/>
                    </a:ext>
                  </a:extLst>
                </a:gridCol>
                <a:gridCol w="1378527">
                  <a:extLst>
                    <a:ext uri="{9D8B030D-6E8A-4147-A177-3AD203B41FA5}">
                      <a16:colId xmlns:a16="http://schemas.microsoft.com/office/drawing/2014/main" val="1082521214"/>
                    </a:ext>
                  </a:extLst>
                </a:gridCol>
              </a:tblGrid>
              <a:tr h="245483">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863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LRM-R13</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Res</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appellation</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appellation of</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err="1"/>
                        <a:t>Nomen</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LRM-R33</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Place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LRM-R35</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Time-span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Res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2863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sz="1050" dirty="0"/>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sz="105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sz="105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bl>
          </a:graphicData>
        </a:graphic>
      </p:graphicFrame>
      <p:graphicFrame>
        <p:nvGraphicFramePr>
          <p:cNvPr id="8" name="Table 7">
            <a:extLst>
              <a:ext uri="{FF2B5EF4-FFF2-40B4-BE49-F238E27FC236}">
                <a16:creationId xmlns:a16="http://schemas.microsoft.com/office/drawing/2014/main" id="{6573828E-7856-4C7F-A085-DD37B18BCF69}"/>
              </a:ext>
            </a:extLst>
          </p:cNvPr>
          <p:cNvGraphicFramePr>
            <a:graphicFrameLocks noGrp="1"/>
          </p:cNvGraphicFramePr>
          <p:nvPr>
            <p:extLst>
              <p:ext uri="{D42A27DB-BD31-4B8C-83A1-F6EECF244321}">
                <p14:modId xmlns:p14="http://schemas.microsoft.com/office/powerpoint/2010/main" val="3013541610"/>
              </p:ext>
            </p:extLst>
          </p:nvPr>
        </p:nvGraphicFramePr>
        <p:xfrm>
          <a:off x="803562" y="2888673"/>
          <a:ext cx="5805055" cy="285491"/>
        </p:xfrm>
        <a:graphic>
          <a:graphicData uri="http://schemas.openxmlformats.org/drawingml/2006/table">
            <a:tbl>
              <a:tblPr bandRow="1"/>
              <a:tblGrid>
                <a:gridCol w="913094">
                  <a:extLst>
                    <a:ext uri="{9D8B030D-6E8A-4147-A177-3AD203B41FA5}">
                      <a16:colId xmlns:a16="http://schemas.microsoft.com/office/drawing/2014/main" val="2544553659"/>
                    </a:ext>
                  </a:extLst>
                </a:gridCol>
                <a:gridCol w="681486">
                  <a:extLst>
                    <a:ext uri="{9D8B030D-6E8A-4147-A177-3AD203B41FA5}">
                      <a16:colId xmlns:a16="http://schemas.microsoft.com/office/drawing/2014/main" val="1924248179"/>
                    </a:ext>
                  </a:extLst>
                </a:gridCol>
                <a:gridCol w="1561382">
                  <a:extLst>
                    <a:ext uri="{9D8B030D-6E8A-4147-A177-3AD203B41FA5}">
                      <a16:colId xmlns:a16="http://schemas.microsoft.com/office/drawing/2014/main" val="1221659059"/>
                    </a:ext>
                  </a:extLst>
                </a:gridCol>
                <a:gridCol w="1270566">
                  <a:extLst>
                    <a:ext uri="{9D8B030D-6E8A-4147-A177-3AD203B41FA5}">
                      <a16:colId xmlns:a16="http://schemas.microsoft.com/office/drawing/2014/main" val="2189798393"/>
                    </a:ext>
                  </a:extLst>
                </a:gridCol>
                <a:gridCol w="1378527">
                  <a:extLst>
                    <a:ext uri="{9D8B030D-6E8A-4147-A177-3AD203B41FA5}">
                      <a16:colId xmlns:a16="http://schemas.microsoft.com/office/drawing/2014/main" val="3287751205"/>
                    </a:ext>
                  </a:extLst>
                </a:gridCol>
              </a:tblGrid>
              <a:tr h="28549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LRM-R12i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Res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subject of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 subject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Work</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40889269"/>
                  </a:ext>
                </a:extLst>
              </a:tr>
            </a:tbl>
          </a:graphicData>
        </a:graphic>
      </p:graphicFrame>
      <p:sp>
        <p:nvSpPr>
          <p:cNvPr id="2" name="Slide Number Placeholder 1">
            <a:extLst>
              <a:ext uri="{FF2B5EF4-FFF2-40B4-BE49-F238E27FC236}">
                <a16:creationId xmlns:a16="http://schemas.microsoft.com/office/drawing/2014/main" id="{86C96F30-5E94-48A0-B640-7AF8E0E147E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65417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1E529B-AF5D-4E73-8A48-B3DB01D7675F}"/>
              </a:ext>
            </a:extLst>
          </p:cNvPr>
          <p:cNvSpPr>
            <a:spLocks noGrp="1"/>
          </p:cNvSpPr>
          <p:nvPr>
            <p:ph type="title"/>
          </p:nvPr>
        </p:nvSpPr>
        <p:spPr/>
        <p:txBody>
          <a:bodyPr/>
          <a:lstStyle/>
          <a:p>
            <a:r>
              <a:rPr lang="en-US" dirty="0"/>
              <a:t>Agent Attributes</a:t>
            </a:r>
          </a:p>
        </p:txBody>
      </p:sp>
      <p:graphicFrame>
        <p:nvGraphicFramePr>
          <p:cNvPr id="6" name="Table 5">
            <a:extLst>
              <a:ext uri="{FF2B5EF4-FFF2-40B4-BE49-F238E27FC236}">
                <a16:creationId xmlns:a16="http://schemas.microsoft.com/office/drawing/2014/main" id="{9F8B5B6C-7480-43F6-B663-7F06B7667AA4}"/>
              </a:ext>
            </a:extLst>
          </p:cNvPr>
          <p:cNvGraphicFramePr>
            <a:graphicFrameLocks noGrp="1"/>
          </p:cNvGraphicFramePr>
          <p:nvPr>
            <p:extLst>
              <p:ext uri="{D42A27DB-BD31-4B8C-83A1-F6EECF244321}">
                <p14:modId xmlns:p14="http://schemas.microsoft.com/office/powerpoint/2010/main" val="2523843041"/>
              </p:ext>
            </p:extLst>
          </p:nvPr>
        </p:nvGraphicFramePr>
        <p:xfrm>
          <a:off x="2737300" y="3067455"/>
          <a:ext cx="5297619" cy="1432560"/>
        </p:xfrm>
        <a:graphic>
          <a:graphicData uri="http://schemas.openxmlformats.org/drawingml/2006/table">
            <a:tbl>
              <a:tblPr firstRow="1" bandRow="1"/>
              <a:tblGrid>
                <a:gridCol w="945661">
                  <a:extLst>
                    <a:ext uri="{9D8B030D-6E8A-4147-A177-3AD203B41FA5}">
                      <a16:colId xmlns:a16="http://schemas.microsoft.com/office/drawing/2014/main" val="1784725830"/>
                    </a:ext>
                  </a:extLst>
                </a:gridCol>
                <a:gridCol w="1255772">
                  <a:extLst>
                    <a:ext uri="{9D8B030D-6E8A-4147-A177-3AD203B41FA5}">
                      <a16:colId xmlns:a16="http://schemas.microsoft.com/office/drawing/2014/main" val="3233961439"/>
                    </a:ext>
                  </a:extLst>
                </a:gridCol>
                <a:gridCol w="3096186">
                  <a:extLst>
                    <a:ext uri="{9D8B030D-6E8A-4147-A177-3AD203B41FA5}">
                      <a16:colId xmlns:a16="http://schemas.microsoft.com/office/drawing/2014/main" val="2644258"/>
                    </a:ext>
                  </a:extLst>
                </a:gridCol>
              </a:tblGrid>
              <a:tr h="22173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err="1"/>
                        <a:t>Att</a:t>
                      </a:r>
                      <a:r>
                        <a:rPr lang="en-US" sz="10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Attribute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r>
                        <a:rPr lang="en-US" sz="1000" b="1" i="0" u="none" strike="noStrike" cap="none" dirty="0">
                          <a:solidFill>
                            <a:schemeClr val="lt1"/>
                          </a:solidFill>
                          <a:latin typeface="Arial"/>
                          <a:ea typeface="+mn-ea"/>
                          <a:cs typeface="+mn-cs"/>
                          <a:sym typeface="Arial"/>
                        </a:rPr>
                        <a:t>Definition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7281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00" dirty="0">
                          <a:solidFill>
                            <a:schemeClr val="dk1"/>
                          </a:solidFill>
                        </a:rPr>
                        <a:t>LRM-E6-A1</a:t>
                      </a:r>
                      <a:endParaRPr lang="en-US" sz="1000" dirty="0"/>
                    </a:p>
                  </a:txBody>
                  <a:tcP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Contact Information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1000" dirty="0">
                          <a:solidFill>
                            <a:schemeClr val="dk1"/>
                          </a:solidFill>
                        </a:rPr>
                        <a:t>Information useful for communicating with or getting in contact with the agent</a:t>
                      </a:r>
                      <a:endParaRPr lang="en-US" sz="10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39251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00" dirty="0">
                          <a:solidFill>
                            <a:schemeClr val="dk1"/>
                          </a:solidFill>
                        </a:rPr>
                        <a:t>LRM-E6-A2</a:t>
                      </a:r>
                      <a:endParaRPr lang="en-US" sz="10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Field of activity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r>
                        <a:rPr lang="en" sz="1000" dirty="0">
                          <a:solidFill>
                            <a:schemeClr val="dk1"/>
                          </a:solidFill>
                        </a:rPr>
                        <a:t>A field of endeavour, area of expertise, etc., in which the agent is engaged or was engaged</a:t>
                      </a:r>
                      <a:endParaRPr lang="en-US" sz="10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37281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00" dirty="0">
                          <a:solidFill>
                            <a:schemeClr val="dk1"/>
                          </a:solidFill>
                        </a:rPr>
                        <a:t>LRM-E6-A3</a:t>
                      </a:r>
                      <a:endParaRPr lang="en-US" sz="10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Language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1000" dirty="0">
                          <a:solidFill>
                            <a:schemeClr val="dk1"/>
                          </a:solidFill>
                        </a:rPr>
                        <a:t>A language used by the agent when creating an expression</a:t>
                      </a:r>
                      <a:endParaRPr lang="en-US" sz="10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bl>
          </a:graphicData>
        </a:graphic>
      </p:graphicFrame>
      <p:graphicFrame>
        <p:nvGraphicFramePr>
          <p:cNvPr id="7" name="Table 6">
            <a:extLst>
              <a:ext uri="{FF2B5EF4-FFF2-40B4-BE49-F238E27FC236}">
                <a16:creationId xmlns:a16="http://schemas.microsoft.com/office/drawing/2014/main" id="{9D5B266B-9F5A-4D52-93C9-309ACFCC8FCB}"/>
              </a:ext>
            </a:extLst>
          </p:cNvPr>
          <p:cNvGraphicFramePr>
            <a:graphicFrameLocks noGrp="1"/>
          </p:cNvGraphicFramePr>
          <p:nvPr>
            <p:extLst>
              <p:ext uri="{D42A27DB-BD31-4B8C-83A1-F6EECF244321}">
                <p14:modId xmlns:p14="http://schemas.microsoft.com/office/powerpoint/2010/main" val="3758198001"/>
              </p:ext>
            </p:extLst>
          </p:nvPr>
        </p:nvGraphicFramePr>
        <p:xfrm>
          <a:off x="2737301" y="1366395"/>
          <a:ext cx="5297619" cy="1171163"/>
        </p:xfrm>
        <a:graphic>
          <a:graphicData uri="http://schemas.openxmlformats.org/drawingml/2006/table">
            <a:tbl>
              <a:tblPr firstRow="1" bandRow="1"/>
              <a:tblGrid>
                <a:gridCol w="945661">
                  <a:extLst>
                    <a:ext uri="{9D8B030D-6E8A-4147-A177-3AD203B41FA5}">
                      <a16:colId xmlns:a16="http://schemas.microsoft.com/office/drawing/2014/main" val="1784725830"/>
                    </a:ext>
                  </a:extLst>
                </a:gridCol>
                <a:gridCol w="1255772">
                  <a:extLst>
                    <a:ext uri="{9D8B030D-6E8A-4147-A177-3AD203B41FA5}">
                      <a16:colId xmlns:a16="http://schemas.microsoft.com/office/drawing/2014/main" val="3233961439"/>
                    </a:ext>
                  </a:extLst>
                </a:gridCol>
                <a:gridCol w="3096186">
                  <a:extLst>
                    <a:ext uri="{9D8B030D-6E8A-4147-A177-3AD203B41FA5}">
                      <a16:colId xmlns:a16="http://schemas.microsoft.com/office/drawing/2014/main" val="2644258"/>
                    </a:ext>
                  </a:extLst>
                </a:gridCol>
              </a:tblGrid>
              <a:tr h="193026">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err="1"/>
                        <a:t>Att</a:t>
                      </a:r>
                      <a:r>
                        <a:rPr lang="en-US" sz="10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Attribute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r>
                        <a:rPr lang="en-US" sz="1000" b="1" i="0" u="none" strike="noStrike" cap="none" dirty="0">
                          <a:solidFill>
                            <a:schemeClr val="lt1"/>
                          </a:solidFill>
                          <a:latin typeface="Arial"/>
                          <a:ea typeface="+mn-ea"/>
                          <a:cs typeface="+mn-cs"/>
                          <a:sym typeface="Arial"/>
                        </a:rPr>
                        <a:t>Definition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786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LRM-E1-A1</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Category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1000" dirty="0">
                          <a:solidFill>
                            <a:schemeClr val="dk1"/>
                          </a:solidFill>
                        </a:rPr>
                        <a:t>A type to which the res belongs</a:t>
                      </a:r>
                      <a:endParaRPr lang="en-US" sz="10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52745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LRM-E1-A2</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Note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r>
                        <a:rPr lang="en" sz="1000" dirty="0">
                          <a:solidFill>
                            <a:schemeClr val="dk1"/>
                          </a:solidFill>
                        </a:rPr>
                        <a:t>Any kind of information about a res that is not recorded through the use of  specific attributes and/or relationships</a:t>
                      </a:r>
                      <a:endParaRPr lang="en-US" sz="10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bl>
          </a:graphicData>
        </a:graphic>
      </p:graphicFrame>
      <p:sp>
        <p:nvSpPr>
          <p:cNvPr id="8" name="TextBox 7">
            <a:extLst>
              <a:ext uri="{FF2B5EF4-FFF2-40B4-BE49-F238E27FC236}">
                <a16:creationId xmlns:a16="http://schemas.microsoft.com/office/drawing/2014/main" id="{E88F713C-BE93-4A6A-86FF-FDFBF4563EE8}"/>
              </a:ext>
            </a:extLst>
          </p:cNvPr>
          <p:cNvSpPr txBox="1"/>
          <p:nvPr/>
        </p:nvSpPr>
        <p:spPr>
          <a:xfrm>
            <a:off x="448351" y="1734812"/>
            <a:ext cx="1840599" cy="523220"/>
          </a:xfrm>
          <a:prstGeom prst="rect">
            <a:avLst/>
          </a:prstGeom>
          <a:noFill/>
        </p:spPr>
        <p:txBody>
          <a:bodyPr wrap="square" rtlCol="0">
            <a:spAutoFit/>
          </a:bodyPr>
          <a:lstStyle/>
          <a:p>
            <a:r>
              <a:rPr lang="en-US" dirty="0"/>
              <a:t>Attributes inherited from Res</a:t>
            </a:r>
          </a:p>
        </p:txBody>
      </p:sp>
      <p:sp>
        <p:nvSpPr>
          <p:cNvPr id="9" name="TextBox 8">
            <a:extLst>
              <a:ext uri="{FF2B5EF4-FFF2-40B4-BE49-F238E27FC236}">
                <a16:creationId xmlns:a16="http://schemas.microsoft.com/office/drawing/2014/main" id="{CC7E448F-14B0-45EA-B955-0849F94DAA9E}"/>
              </a:ext>
            </a:extLst>
          </p:cNvPr>
          <p:cNvSpPr txBox="1"/>
          <p:nvPr/>
        </p:nvSpPr>
        <p:spPr>
          <a:xfrm>
            <a:off x="448350" y="3706046"/>
            <a:ext cx="1840599" cy="523220"/>
          </a:xfrm>
          <a:prstGeom prst="rect">
            <a:avLst/>
          </a:prstGeom>
          <a:noFill/>
        </p:spPr>
        <p:txBody>
          <a:bodyPr wrap="square" rtlCol="0">
            <a:spAutoFit/>
          </a:bodyPr>
          <a:lstStyle/>
          <a:p>
            <a:r>
              <a:rPr lang="en-US" dirty="0"/>
              <a:t>Attributes specific to Agents</a:t>
            </a:r>
          </a:p>
        </p:txBody>
      </p:sp>
      <p:sp>
        <p:nvSpPr>
          <p:cNvPr id="2" name="Slide Number Placeholder 1">
            <a:extLst>
              <a:ext uri="{FF2B5EF4-FFF2-40B4-BE49-F238E27FC236}">
                <a16:creationId xmlns:a16="http://schemas.microsoft.com/office/drawing/2014/main" id="{676BEABE-D21B-44B7-84B1-D79D34222C0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24748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Person [LRM-E7]</a:t>
            </a:r>
            <a:endParaRPr/>
          </a:p>
        </p:txBody>
      </p:sp>
      <p:sp>
        <p:nvSpPr>
          <p:cNvPr id="121" name="Google Shape;121;p22"/>
          <p:cNvSpPr txBox="1">
            <a:spLocks noGrp="1"/>
          </p:cNvSpPr>
          <p:nvPr>
            <p:ph type="body" idx="1"/>
          </p:nvPr>
        </p:nvSpPr>
        <p:spPr>
          <a:xfrm>
            <a:off x="274320" y="914400"/>
            <a:ext cx="6400800" cy="40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chemeClr val="dk1"/>
                </a:solidFill>
              </a:rPr>
              <a:t>An individual human being.</a:t>
            </a:r>
            <a:br>
              <a:rPr lang="en" sz="1600" dirty="0">
                <a:solidFill>
                  <a:schemeClr val="dk1"/>
                </a:solidFill>
              </a:rPr>
            </a:br>
            <a:endParaRPr sz="1600" dirty="0">
              <a:solidFill>
                <a:schemeClr val="dk1"/>
              </a:solidFill>
            </a:endParaRPr>
          </a:p>
          <a:p>
            <a:pPr marL="457200" lvl="0" indent="-285750" algn="l" rtl="0">
              <a:spcBef>
                <a:spcPts val="0"/>
              </a:spcBef>
              <a:spcAft>
                <a:spcPts val="0"/>
              </a:spcAft>
              <a:buClr>
                <a:schemeClr val="dk1"/>
              </a:buClr>
              <a:buSzPts val="900"/>
              <a:buChar char="●"/>
            </a:pPr>
            <a:r>
              <a:rPr lang="en" dirty="0">
                <a:solidFill>
                  <a:schemeClr val="dk1"/>
                </a:solidFill>
              </a:rPr>
              <a:t>Real persons who live or are assumed to have lived; while strict proof of the existence of a person is not required, there should be  general acceptance of their probable historicity</a:t>
            </a:r>
            <a:endParaRPr dirty="0">
              <a:solidFill>
                <a:schemeClr val="dk1"/>
              </a:solidFill>
            </a:endParaRPr>
          </a:p>
          <a:p>
            <a:pPr marL="457200" lvl="0" indent="-285750" algn="l" rtl="0">
              <a:spcBef>
                <a:spcPts val="0"/>
              </a:spcBef>
              <a:spcAft>
                <a:spcPts val="0"/>
              </a:spcAft>
              <a:buClr>
                <a:schemeClr val="dk1"/>
              </a:buClr>
              <a:buSzPts val="900"/>
              <a:buChar char="●"/>
            </a:pPr>
            <a:r>
              <a:rPr lang="en" dirty="0">
                <a:solidFill>
                  <a:schemeClr val="dk1"/>
                </a:solidFill>
              </a:rPr>
              <a:t>Figures generally considered fictional (for example, Kermit the Frog), literary (for example, Miss Jane Marple) or purely legendary (for example, the wizard Merlin) are not instances of the entity Person</a:t>
            </a:r>
            <a:endParaRPr dirty="0">
              <a:solidFill>
                <a:schemeClr val="dk1"/>
              </a:solidFill>
            </a:endParaRPr>
          </a:p>
          <a:p>
            <a:pPr marL="457200" lvl="0" indent="-285750" algn="l" rtl="0">
              <a:spcBef>
                <a:spcPts val="0"/>
              </a:spcBef>
              <a:spcAft>
                <a:spcPts val="0"/>
              </a:spcAft>
              <a:buClr>
                <a:schemeClr val="dk1"/>
              </a:buClr>
              <a:buSzPts val="900"/>
              <a:buChar char="●"/>
            </a:pPr>
            <a:r>
              <a:rPr lang="en" dirty="0">
                <a:solidFill>
                  <a:schemeClr val="dk1"/>
                </a:solidFill>
              </a:rPr>
              <a:t>Real animals are not instances of the entity person.</a:t>
            </a:r>
            <a:endParaRPr dirty="0">
              <a:solidFill>
                <a:schemeClr val="dk1"/>
              </a:solidFill>
            </a:endParaRPr>
          </a:p>
          <a:p>
            <a:pPr marL="0" lvl="0" indent="0" algn="l" rtl="0">
              <a:spcBef>
                <a:spcPts val="0"/>
              </a:spcBef>
              <a:spcAft>
                <a:spcPts val="0"/>
              </a:spcAft>
              <a:buClr>
                <a:schemeClr val="dk1"/>
              </a:buClr>
              <a:buSzPts val="1100"/>
              <a:buFont typeface="Arial"/>
              <a:buNone/>
            </a:pPr>
            <a:endParaRPr sz="1100" dirty="0">
              <a:solidFill>
                <a:schemeClr val="dk1"/>
              </a:solidFill>
            </a:endParaRPr>
          </a:p>
        </p:txBody>
      </p:sp>
      <p:sp>
        <p:nvSpPr>
          <p:cNvPr id="122" name="Google Shape;122;p22"/>
          <p:cNvSpPr txBox="1">
            <a:spLocks noGrp="1"/>
          </p:cNvSpPr>
          <p:nvPr>
            <p:ph type="body" idx="2"/>
          </p:nvPr>
        </p:nvSpPr>
        <p:spPr>
          <a:xfrm>
            <a:off x="6675120" y="914400"/>
            <a:ext cx="2194620" cy="4023300"/>
          </a:xfrm>
          <a:prstGeom prst="rect">
            <a:avLst/>
          </a:prstGeom>
          <a:ln>
            <a:solidFill>
              <a:srgbClr val="0070C0"/>
            </a:solid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b="1" dirty="0">
                <a:solidFill>
                  <a:schemeClr val="dk1"/>
                </a:solidFill>
              </a:rPr>
              <a:t>For comparison:</a:t>
            </a:r>
          </a:p>
          <a:p>
            <a:pPr marL="0" lvl="0" indent="0" algn="l" rtl="0">
              <a:spcBef>
                <a:spcPts val="0"/>
              </a:spcBef>
              <a:spcAft>
                <a:spcPts val="0"/>
              </a:spcAft>
              <a:buClr>
                <a:schemeClr val="dk1"/>
              </a:buClr>
              <a:buSzPts val="1100"/>
              <a:buFont typeface="Arial"/>
              <a:buNone/>
            </a:pPr>
            <a:endParaRPr lang="en-US" sz="1100" b="1" dirty="0">
              <a:solidFill>
                <a:schemeClr val="dk1"/>
              </a:solidFill>
            </a:endParaRPr>
          </a:p>
          <a:p>
            <a:pPr marL="0" lvl="0" indent="0" algn="l" rtl="0">
              <a:spcBef>
                <a:spcPts val="0"/>
              </a:spcBef>
              <a:spcAft>
                <a:spcPts val="0"/>
              </a:spcAft>
              <a:buClr>
                <a:schemeClr val="dk1"/>
              </a:buClr>
              <a:buSzPts val="1100"/>
              <a:buFont typeface="Arial"/>
              <a:buNone/>
            </a:pPr>
            <a:r>
              <a:rPr lang="en" sz="1100" b="1" dirty="0">
                <a:solidFill>
                  <a:schemeClr val="dk1"/>
                </a:solidFill>
              </a:rPr>
              <a:t>Person </a:t>
            </a:r>
            <a:r>
              <a:rPr lang="en" sz="1100" dirty="0">
                <a:solidFill>
                  <a:schemeClr val="dk1"/>
                </a:solidFill>
              </a:rPr>
              <a:t>(from FRBR)</a:t>
            </a:r>
            <a:endParaRPr sz="1100" dirty="0">
              <a:solidFill>
                <a:srgbClr val="000000"/>
              </a:solidFill>
            </a:endParaRPr>
          </a:p>
          <a:p>
            <a:pPr marL="0" lvl="0" indent="0" algn="l" rtl="0">
              <a:spcBef>
                <a:spcPts val="0"/>
              </a:spcBef>
              <a:spcAft>
                <a:spcPts val="0"/>
              </a:spcAft>
              <a:buNone/>
            </a:pPr>
            <a:r>
              <a:rPr lang="en" sz="1100" dirty="0">
                <a:solidFill>
                  <a:srgbClr val="000000"/>
                </a:solidFill>
              </a:rPr>
              <a:t>An individual.</a:t>
            </a:r>
            <a:endParaRPr sz="1100" dirty="0">
              <a:solidFill>
                <a:srgbClr val="000000"/>
              </a:solidFill>
            </a:endParaRPr>
          </a:p>
          <a:p>
            <a:pPr marL="0" lvl="0" indent="0" algn="l" rtl="0">
              <a:spcBef>
                <a:spcPts val="0"/>
              </a:spcBef>
              <a:spcAft>
                <a:spcPts val="0"/>
              </a:spcAft>
              <a:buNone/>
            </a:pPr>
            <a:endParaRPr sz="1100" dirty="0">
              <a:solidFill>
                <a:srgbClr val="000000"/>
              </a:solidFill>
            </a:endParaRPr>
          </a:p>
          <a:p>
            <a:pPr marL="0" lvl="0" indent="0" algn="l" rtl="0">
              <a:spcBef>
                <a:spcPts val="0"/>
              </a:spcBef>
              <a:spcAft>
                <a:spcPts val="0"/>
              </a:spcAft>
              <a:buClr>
                <a:schemeClr val="dk1"/>
              </a:buClr>
              <a:buSzPts val="1100"/>
              <a:buFont typeface="Arial"/>
              <a:buNone/>
            </a:pPr>
            <a:r>
              <a:rPr lang="en" sz="1100" b="1" dirty="0">
                <a:solidFill>
                  <a:schemeClr val="dk1"/>
                </a:solidFill>
              </a:rPr>
              <a:t>Person</a:t>
            </a:r>
            <a:r>
              <a:rPr lang="en" sz="1100" dirty="0">
                <a:solidFill>
                  <a:schemeClr val="dk1"/>
                </a:solidFill>
              </a:rPr>
              <a:t> (from FRAD)</a:t>
            </a:r>
            <a:endParaRPr sz="1100" dirty="0">
              <a:solidFill>
                <a:srgbClr val="000000"/>
              </a:solidFill>
            </a:endParaRPr>
          </a:p>
          <a:p>
            <a:pPr marL="0" lvl="0" indent="0" algn="l" rtl="0">
              <a:spcBef>
                <a:spcPts val="0"/>
              </a:spcBef>
              <a:spcAft>
                <a:spcPts val="0"/>
              </a:spcAft>
              <a:buNone/>
            </a:pPr>
            <a:r>
              <a:rPr lang="en" sz="1100" dirty="0">
                <a:solidFill>
                  <a:srgbClr val="000000"/>
                </a:solidFill>
              </a:rPr>
              <a:t>An individual or a persona or identity established or adopted by an individual or group.</a:t>
            </a:r>
          </a:p>
          <a:p>
            <a:pPr marL="0" lvl="0" indent="0" algn="l" rtl="0">
              <a:spcBef>
                <a:spcPts val="0"/>
              </a:spcBef>
              <a:spcAft>
                <a:spcPts val="0"/>
              </a:spcAft>
              <a:buNone/>
            </a:pPr>
            <a:endParaRPr lang="en" sz="1100" dirty="0">
              <a:solidFill>
                <a:srgbClr val="000000"/>
              </a:solidFill>
            </a:endParaRPr>
          </a:p>
          <a:p>
            <a:pPr marL="0" lvl="0" indent="0" algn="l" rtl="0">
              <a:spcBef>
                <a:spcPts val="0"/>
              </a:spcBef>
              <a:spcAft>
                <a:spcPts val="0"/>
              </a:spcAft>
              <a:buNone/>
            </a:pPr>
            <a:r>
              <a:rPr lang="en" sz="1100" b="1" dirty="0">
                <a:solidFill>
                  <a:srgbClr val="000000"/>
                </a:solidFill>
              </a:rPr>
              <a:t>Person</a:t>
            </a:r>
            <a:r>
              <a:rPr lang="en" sz="1100" dirty="0">
                <a:solidFill>
                  <a:srgbClr val="000000"/>
                </a:solidFill>
              </a:rPr>
              <a:t> (</a:t>
            </a:r>
            <a:r>
              <a:rPr lang="en-US" sz="1100" dirty="0">
                <a:solidFill>
                  <a:srgbClr val="000000"/>
                </a:solidFill>
              </a:rPr>
              <a:t>from</a:t>
            </a:r>
            <a:r>
              <a:rPr lang="en" sz="1100" dirty="0">
                <a:solidFill>
                  <a:srgbClr val="000000"/>
                </a:solidFill>
              </a:rPr>
              <a:t> LRM)</a:t>
            </a:r>
          </a:p>
          <a:p>
            <a:pPr marL="0" lvl="0" indent="0" algn="l" rtl="0">
              <a:spcBef>
                <a:spcPts val="0"/>
              </a:spcBef>
              <a:spcAft>
                <a:spcPts val="0"/>
              </a:spcAft>
              <a:buNone/>
            </a:pPr>
            <a:r>
              <a:rPr lang="en" sz="1100" dirty="0">
                <a:solidFill>
                  <a:srgbClr val="000000"/>
                </a:solidFill>
              </a:rPr>
              <a:t>An individual human being</a:t>
            </a:r>
          </a:p>
          <a:p>
            <a:pPr marL="0" lvl="0" indent="0" algn="l" rtl="0">
              <a:spcBef>
                <a:spcPts val="0"/>
              </a:spcBef>
              <a:spcAft>
                <a:spcPts val="0"/>
              </a:spcAft>
              <a:buNone/>
            </a:pPr>
            <a:endParaRPr lang="en" sz="1100" dirty="0">
              <a:solidFill>
                <a:srgbClr val="000000"/>
              </a:solidFill>
            </a:endParaRPr>
          </a:p>
          <a:p>
            <a:pPr marL="0" lvl="0" indent="0" algn="l" rtl="0">
              <a:spcBef>
                <a:spcPts val="0"/>
              </a:spcBef>
              <a:spcAft>
                <a:spcPts val="0"/>
              </a:spcAft>
              <a:buNone/>
            </a:pPr>
            <a:r>
              <a:rPr lang="en-US" sz="1100" i="1" dirty="0">
                <a:solidFill>
                  <a:srgbClr val="000000"/>
                </a:solidFill>
              </a:rPr>
              <a:t>LRM is explicit in saying that a person is a human, unlike FRBR, which is vague, and FRAD, which stresses bibliographic identities</a:t>
            </a:r>
            <a:endParaRPr sz="1100" b="1" i="1" dirty="0">
              <a:solidFill>
                <a:srgbClr val="000000"/>
              </a:solidFill>
            </a:endParaRPr>
          </a:p>
        </p:txBody>
      </p:sp>
      <p:pic>
        <p:nvPicPr>
          <p:cNvPr id="123" name="Google Shape;123;p22"/>
          <p:cNvPicPr preferRelativeResize="0"/>
          <p:nvPr/>
        </p:nvPicPr>
        <p:blipFill>
          <a:blip r:embed="rId3">
            <a:alphaModFix/>
          </a:blip>
          <a:stretch>
            <a:fillRect/>
          </a:stretch>
        </p:blipFill>
        <p:spPr>
          <a:xfrm>
            <a:off x="2798847" y="2955206"/>
            <a:ext cx="1254487" cy="1465758"/>
          </a:xfrm>
          <a:prstGeom prst="rect">
            <a:avLst/>
          </a:prstGeom>
          <a:noFill/>
          <a:ln>
            <a:noFill/>
          </a:ln>
        </p:spPr>
      </p:pic>
      <p:pic>
        <p:nvPicPr>
          <p:cNvPr id="124" name="Google Shape;124;p22"/>
          <p:cNvPicPr preferRelativeResize="0"/>
          <p:nvPr/>
        </p:nvPicPr>
        <p:blipFill>
          <a:blip r:embed="rId4">
            <a:alphaModFix/>
          </a:blip>
          <a:stretch>
            <a:fillRect/>
          </a:stretch>
        </p:blipFill>
        <p:spPr>
          <a:xfrm>
            <a:off x="732559" y="3167722"/>
            <a:ext cx="1584213" cy="1514475"/>
          </a:xfrm>
          <a:prstGeom prst="rect">
            <a:avLst/>
          </a:prstGeom>
          <a:noFill/>
          <a:ln>
            <a:noFill/>
          </a:ln>
        </p:spPr>
      </p:pic>
      <p:sp>
        <p:nvSpPr>
          <p:cNvPr id="125" name="Google Shape;125;p22"/>
          <p:cNvSpPr txBox="1"/>
          <p:nvPr/>
        </p:nvSpPr>
        <p:spPr>
          <a:xfrm>
            <a:off x="1376086" y="3446200"/>
            <a:ext cx="817141" cy="115079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9000" dirty="0">
                <a:solidFill>
                  <a:srgbClr val="FF0000"/>
                </a:solidFill>
              </a:rPr>
              <a:t>✘</a:t>
            </a:r>
            <a:endParaRPr sz="9000" dirty="0">
              <a:solidFill>
                <a:srgbClr val="FF0000"/>
              </a:solidFill>
            </a:endParaRPr>
          </a:p>
        </p:txBody>
      </p:sp>
      <p:sp>
        <p:nvSpPr>
          <p:cNvPr id="126" name="Google Shape;126;p22"/>
          <p:cNvSpPr txBox="1"/>
          <p:nvPr/>
        </p:nvSpPr>
        <p:spPr>
          <a:xfrm>
            <a:off x="3156035" y="3287371"/>
            <a:ext cx="860006" cy="115079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9000" dirty="0">
                <a:solidFill>
                  <a:srgbClr val="FF0000"/>
                </a:solidFill>
              </a:rPr>
              <a:t>✘</a:t>
            </a:r>
            <a:endParaRPr sz="9000" dirty="0">
              <a:solidFill>
                <a:srgbClr val="FF0000"/>
              </a:solidFill>
            </a:endParaRPr>
          </a:p>
        </p:txBody>
      </p:sp>
      <p:pic>
        <p:nvPicPr>
          <p:cNvPr id="127" name="Google Shape;127;p22"/>
          <p:cNvPicPr preferRelativeResize="0"/>
          <p:nvPr/>
        </p:nvPicPr>
        <p:blipFill>
          <a:blip r:embed="rId5">
            <a:alphaModFix/>
          </a:blip>
          <a:stretch>
            <a:fillRect/>
          </a:stretch>
        </p:blipFill>
        <p:spPr>
          <a:xfrm>
            <a:off x="4896931" y="3016188"/>
            <a:ext cx="1254487" cy="1465758"/>
          </a:xfrm>
          <a:prstGeom prst="rect">
            <a:avLst/>
          </a:prstGeom>
          <a:noFill/>
          <a:ln>
            <a:noFill/>
          </a:ln>
        </p:spPr>
      </p:pic>
      <p:sp>
        <p:nvSpPr>
          <p:cNvPr id="128" name="Google Shape;128;p22"/>
          <p:cNvSpPr txBox="1"/>
          <p:nvPr/>
        </p:nvSpPr>
        <p:spPr>
          <a:xfrm>
            <a:off x="4892597" y="3446199"/>
            <a:ext cx="1254486" cy="115079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9000" dirty="0">
                <a:solidFill>
                  <a:srgbClr val="FF0000"/>
                </a:solidFill>
              </a:rPr>
              <a:t>✔</a:t>
            </a:r>
            <a:endParaRPr sz="9000" dirty="0">
              <a:solidFill>
                <a:srgbClr val="FF0000"/>
              </a:solidFill>
            </a:endParaRPr>
          </a:p>
        </p:txBody>
      </p:sp>
      <p:sp>
        <p:nvSpPr>
          <p:cNvPr id="2" name="Slide Number Placeholder 1">
            <a:extLst>
              <a:ext uri="{FF2B5EF4-FFF2-40B4-BE49-F238E27FC236}">
                <a16:creationId xmlns:a16="http://schemas.microsoft.com/office/drawing/2014/main" id="{A626B99B-C1E1-407E-8FA4-E82C7D5613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Person [LRM-E7]</a:t>
            </a:r>
            <a:endParaRPr dirty="0"/>
          </a:p>
        </p:txBody>
      </p:sp>
      <p:sp>
        <p:nvSpPr>
          <p:cNvPr id="162" name="Google Shape;162;p27"/>
          <p:cNvSpPr txBox="1">
            <a:spLocks noGrp="1"/>
          </p:cNvSpPr>
          <p:nvPr>
            <p:ph type="body" idx="1"/>
          </p:nvPr>
        </p:nvSpPr>
        <p:spPr>
          <a:xfrm>
            <a:off x="274320" y="914400"/>
            <a:ext cx="6400800" cy="40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endParaRPr sz="1100">
              <a:solidFill>
                <a:schemeClr val="dk1"/>
              </a:solidFill>
            </a:endParaRPr>
          </a:p>
        </p:txBody>
      </p:sp>
      <p:pic>
        <p:nvPicPr>
          <p:cNvPr id="163" name="Google Shape;163;p27"/>
          <p:cNvPicPr preferRelativeResize="0"/>
          <p:nvPr/>
        </p:nvPicPr>
        <p:blipFill>
          <a:blip r:embed="rId3">
            <a:alphaModFix/>
          </a:blip>
          <a:stretch>
            <a:fillRect/>
          </a:stretch>
        </p:blipFill>
        <p:spPr>
          <a:xfrm>
            <a:off x="864100" y="914400"/>
            <a:ext cx="1461740" cy="1828801"/>
          </a:xfrm>
          <a:prstGeom prst="rect">
            <a:avLst/>
          </a:prstGeom>
          <a:noFill/>
          <a:ln>
            <a:noFill/>
          </a:ln>
        </p:spPr>
      </p:pic>
      <p:pic>
        <p:nvPicPr>
          <p:cNvPr id="164" name="Google Shape;164;p27"/>
          <p:cNvPicPr preferRelativeResize="0"/>
          <p:nvPr/>
        </p:nvPicPr>
        <p:blipFill>
          <a:blip r:embed="rId4">
            <a:alphaModFix/>
          </a:blip>
          <a:stretch>
            <a:fillRect/>
          </a:stretch>
        </p:blipFill>
        <p:spPr>
          <a:xfrm>
            <a:off x="2565815" y="2892700"/>
            <a:ext cx="1370788" cy="1828801"/>
          </a:xfrm>
          <a:prstGeom prst="rect">
            <a:avLst/>
          </a:prstGeom>
          <a:noFill/>
          <a:ln>
            <a:noFill/>
          </a:ln>
        </p:spPr>
      </p:pic>
      <p:pic>
        <p:nvPicPr>
          <p:cNvPr id="165" name="Google Shape;165;p27"/>
          <p:cNvPicPr preferRelativeResize="0"/>
          <p:nvPr/>
        </p:nvPicPr>
        <p:blipFill>
          <a:blip r:embed="rId5">
            <a:alphaModFix/>
          </a:blip>
          <a:stretch>
            <a:fillRect/>
          </a:stretch>
        </p:blipFill>
        <p:spPr>
          <a:xfrm>
            <a:off x="5481521" y="914388"/>
            <a:ext cx="1094682" cy="1828801"/>
          </a:xfrm>
          <a:prstGeom prst="rect">
            <a:avLst/>
          </a:prstGeom>
          <a:noFill/>
          <a:ln>
            <a:noFill/>
          </a:ln>
        </p:spPr>
      </p:pic>
      <p:pic>
        <p:nvPicPr>
          <p:cNvPr id="166" name="Google Shape;166;p27"/>
          <p:cNvPicPr preferRelativeResize="0"/>
          <p:nvPr/>
        </p:nvPicPr>
        <p:blipFill>
          <a:blip r:embed="rId6">
            <a:alphaModFix/>
          </a:blip>
          <a:stretch>
            <a:fillRect/>
          </a:stretch>
        </p:blipFill>
        <p:spPr>
          <a:xfrm>
            <a:off x="4710638" y="3027675"/>
            <a:ext cx="1271358" cy="1828800"/>
          </a:xfrm>
          <a:prstGeom prst="rect">
            <a:avLst/>
          </a:prstGeom>
          <a:noFill/>
          <a:ln>
            <a:noFill/>
          </a:ln>
        </p:spPr>
      </p:pic>
      <p:pic>
        <p:nvPicPr>
          <p:cNvPr id="167" name="Google Shape;167;p27"/>
          <p:cNvPicPr preferRelativeResize="0"/>
          <p:nvPr/>
        </p:nvPicPr>
        <p:blipFill>
          <a:blip r:embed="rId7">
            <a:alphaModFix/>
          </a:blip>
          <a:stretch>
            <a:fillRect/>
          </a:stretch>
        </p:blipFill>
        <p:spPr>
          <a:xfrm>
            <a:off x="3343098" y="838940"/>
            <a:ext cx="1367540" cy="1828801"/>
          </a:xfrm>
          <a:prstGeom prst="rect">
            <a:avLst/>
          </a:prstGeom>
          <a:noFill/>
          <a:ln>
            <a:noFill/>
          </a:ln>
        </p:spPr>
      </p:pic>
      <p:pic>
        <p:nvPicPr>
          <p:cNvPr id="168" name="Google Shape;168;p27"/>
          <p:cNvPicPr preferRelativeResize="0"/>
          <p:nvPr/>
        </p:nvPicPr>
        <p:blipFill>
          <a:blip r:embed="rId8">
            <a:alphaModFix/>
          </a:blip>
          <a:stretch>
            <a:fillRect/>
          </a:stretch>
        </p:blipFill>
        <p:spPr>
          <a:xfrm>
            <a:off x="7196413" y="425075"/>
            <a:ext cx="1604149" cy="1828800"/>
          </a:xfrm>
          <a:prstGeom prst="rect">
            <a:avLst/>
          </a:prstGeom>
          <a:noFill/>
          <a:ln>
            <a:noFill/>
          </a:ln>
        </p:spPr>
      </p:pic>
      <p:pic>
        <p:nvPicPr>
          <p:cNvPr id="169" name="Google Shape;169;p27"/>
          <p:cNvPicPr preferRelativeResize="0"/>
          <p:nvPr/>
        </p:nvPicPr>
        <p:blipFill>
          <a:blip r:embed="rId9">
            <a:alphaModFix/>
          </a:blip>
          <a:stretch>
            <a:fillRect/>
          </a:stretch>
        </p:blipFill>
        <p:spPr>
          <a:xfrm>
            <a:off x="6949438" y="3108888"/>
            <a:ext cx="1289580" cy="1828800"/>
          </a:xfrm>
          <a:prstGeom prst="rect">
            <a:avLst/>
          </a:prstGeom>
          <a:noFill/>
          <a:ln>
            <a:noFill/>
          </a:ln>
        </p:spPr>
      </p:pic>
      <p:pic>
        <p:nvPicPr>
          <p:cNvPr id="170" name="Google Shape;170;p27"/>
          <p:cNvPicPr preferRelativeResize="0"/>
          <p:nvPr/>
        </p:nvPicPr>
        <p:blipFill>
          <a:blip r:embed="rId10">
            <a:alphaModFix/>
          </a:blip>
          <a:stretch>
            <a:fillRect/>
          </a:stretch>
        </p:blipFill>
        <p:spPr>
          <a:xfrm>
            <a:off x="753419" y="3108900"/>
            <a:ext cx="1276586" cy="1828800"/>
          </a:xfrm>
          <a:prstGeom prst="rect">
            <a:avLst/>
          </a:prstGeom>
          <a:noFill/>
          <a:ln>
            <a:noFill/>
          </a:ln>
        </p:spPr>
      </p:pic>
      <p:sp>
        <p:nvSpPr>
          <p:cNvPr id="2" name="Slide Number Placeholder 1">
            <a:extLst>
              <a:ext uri="{FF2B5EF4-FFF2-40B4-BE49-F238E27FC236}">
                <a16:creationId xmlns:a16="http://schemas.microsoft.com/office/drawing/2014/main" id="{C0C3A46F-C040-49FD-AE8B-2AEBA60F503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Person [LRM-E7]</a:t>
            </a:r>
            <a:endParaRPr/>
          </a:p>
        </p:txBody>
      </p:sp>
      <p:sp>
        <p:nvSpPr>
          <p:cNvPr id="134" name="Google Shape;134;p23"/>
          <p:cNvSpPr txBox="1">
            <a:spLocks noGrp="1"/>
          </p:cNvSpPr>
          <p:nvPr>
            <p:ph type="body" idx="1"/>
          </p:nvPr>
        </p:nvSpPr>
        <p:spPr>
          <a:xfrm>
            <a:off x="274319" y="914400"/>
            <a:ext cx="8272995" cy="40233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b="1" dirty="0">
                <a:solidFill>
                  <a:schemeClr val="dk1"/>
                </a:solidFill>
              </a:rPr>
              <a:t>Superclass:</a:t>
            </a:r>
            <a:endParaRPr b="1" dirty="0">
              <a:solidFill>
                <a:schemeClr val="dk1"/>
              </a:solidFill>
            </a:endParaRPr>
          </a:p>
          <a:p>
            <a:pPr marL="914400" lvl="1" indent="-304800" algn="l" rtl="0">
              <a:spcBef>
                <a:spcPts val="0"/>
              </a:spcBef>
              <a:spcAft>
                <a:spcPts val="0"/>
              </a:spcAft>
              <a:buClr>
                <a:schemeClr val="dk1"/>
              </a:buClr>
              <a:buSzPts val="1200"/>
              <a:buChar char="○"/>
            </a:pPr>
            <a:r>
              <a:rPr lang="en" sz="1400" dirty="0">
                <a:solidFill>
                  <a:schemeClr val="dk1"/>
                </a:solidFill>
              </a:rPr>
              <a:t>Agent [LRM-E6] (An entity capable of deliberate actions, of being granted rights, and of being held accountable for its actions)</a:t>
            </a:r>
            <a:endParaRPr sz="1400" dirty="0">
              <a:solidFill>
                <a:schemeClr val="dk1"/>
              </a:solidFill>
            </a:endParaRPr>
          </a:p>
          <a:p>
            <a:pPr marL="457200" lvl="0" indent="-304800" algn="l" rtl="0">
              <a:spcBef>
                <a:spcPts val="0"/>
              </a:spcBef>
              <a:spcAft>
                <a:spcPts val="0"/>
              </a:spcAft>
              <a:buClr>
                <a:schemeClr val="dk1"/>
              </a:buClr>
              <a:buSzPts val="1200"/>
              <a:buChar char="●"/>
            </a:pPr>
            <a:r>
              <a:rPr lang="en" b="1" dirty="0">
                <a:solidFill>
                  <a:schemeClr val="dk1"/>
                </a:solidFill>
              </a:rPr>
              <a:t>Subclass:</a:t>
            </a:r>
            <a:r>
              <a:rPr lang="en" dirty="0">
                <a:solidFill>
                  <a:schemeClr val="dk1"/>
                </a:solidFill>
              </a:rPr>
              <a:t> none</a:t>
            </a:r>
            <a:endParaRPr dirty="0">
              <a:solidFill>
                <a:schemeClr val="dk1"/>
              </a:solidFill>
            </a:endParaRPr>
          </a:p>
          <a:p>
            <a:pPr marL="457200" lvl="0" indent="-298450" algn="l" rtl="0">
              <a:spcBef>
                <a:spcPts val="0"/>
              </a:spcBef>
              <a:spcAft>
                <a:spcPts val="0"/>
              </a:spcAft>
              <a:buClr>
                <a:schemeClr val="dk1"/>
              </a:buClr>
              <a:buSzPts val="1100"/>
              <a:buChar char="●"/>
            </a:pPr>
            <a:r>
              <a:rPr lang="en" b="1" dirty="0">
                <a:solidFill>
                  <a:schemeClr val="dk1"/>
                </a:solidFill>
              </a:rPr>
              <a:t>Disjoint with:</a:t>
            </a:r>
            <a:endParaRPr dirty="0">
              <a:solidFill>
                <a:schemeClr val="dk1"/>
              </a:solidFill>
            </a:endParaRPr>
          </a:p>
          <a:p>
            <a:pPr marL="914400" lvl="1" indent="-298450" algn="l" rtl="0">
              <a:spcBef>
                <a:spcPts val="0"/>
              </a:spcBef>
              <a:spcAft>
                <a:spcPts val="0"/>
              </a:spcAft>
              <a:buClr>
                <a:schemeClr val="dk1"/>
              </a:buClr>
              <a:buSzPts val="1100"/>
              <a:buChar char="○"/>
            </a:pPr>
            <a:r>
              <a:rPr lang="en" sz="1400" dirty="0">
                <a:solidFill>
                  <a:schemeClr val="dk1"/>
                </a:solidFill>
              </a:rPr>
              <a:t>Collective agent [LRM-E8] (A gathering or organization of persons bearing a particular name and capable of acting as a unit)</a:t>
            </a:r>
            <a:endParaRPr sz="1400" dirty="0">
              <a:solidFill>
                <a:schemeClr val="dk1"/>
              </a:solidFill>
            </a:endParaRPr>
          </a:p>
          <a:p>
            <a:pPr marL="0" lvl="0" indent="0" algn="l" rtl="0">
              <a:spcBef>
                <a:spcPts val="0"/>
              </a:spcBef>
              <a:spcAft>
                <a:spcPts val="0"/>
              </a:spcAft>
              <a:buNone/>
            </a:pPr>
            <a:endParaRPr sz="1100" dirty="0">
              <a:solidFill>
                <a:schemeClr val="dk1"/>
              </a:solidFill>
            </a:endParaRPr>
          </a:p>
        </p:txBody>
      </p:sp>
      <p:sp>
        <p:nvSpPr>
          <p:cNvPr id="4" name="Rectangle: Rounded Corners 3">
            <a:extLst>
              <a:ext uri="{FF2B5EF4-FFF2-40B4-BE49-F238E27FC236}">
                <a16:creationId xmlns:a16="http://schemas.microsoft.com/office/drawing/2014/main" id="{B7E92C14-1CD8-4090-A6B7-C3D378591219}"/>
              </a:ext>
            </a:extLst>
          </p:cNvPr>
          <p:cNvSpPr/>
          <p:nvPr/>
        </p:nvSpPr>
        <p:spPr>
          <a:xfrm>
            <a:off x="3248328" y="2660533"/>
            <a:ext cx="1264677" cy="531033"/>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AGENT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sp>
        <p:nvSpPr>
          <p:cNvPr id="5" name="Rectangle: Rounded Corners 4">
            <a:extLst>
              <a:ext uri="{FF2B5EF4-FFF2-40B4-BE49-F238E27FC236}">
                <a16:creationId xmlns:a16="http://schemas.microsoft.com/office/drawing/2014/main" id="{2BE3648D-42D2-4241-9677-D65F20324FA1}"/>
              </a:ext>
            </a:extLst>
          </p:cNvPr>
          <p:cNvSpPr/>
          <p:nvPr/>
        </p:nvSpPr>
        <p:spPr>
          <a:xfrm>
            <a:off x="3248329" y="4114650"/>
            <a:ext cx="1264677" cy="503268"/>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dirty="0">
                <a:solidFill>
                  <a:srgbClr val="FFFFFF"/>
                </a:solidFill>
                <a:ea typeface="+mn-ea"/>
                <a:cs typeface="+mn-cs"/>
              </a:rPr>
              <a:t>PERSON</a:t>
            </a:r>
            <a:endParaRPr kumimoji="0" lang="en-US" sz="1100" b="0" i="0" u="none" strike="noStrike" kern="0" cap="none" spc="0" normalizeH="0" baseline="0" noProof="0" dirty="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cxnSp>
        <p:nvCxnSpPr>
          <p:cNvPr id="8" name="Straight Arrow Connector 7">
            <a:extLst>
              <a:ext uri="{FF2B5EF4-FFF2-40B4-BE49-F238E27FC236}">
                <a16:creationId xmlns:a16="http://schemas.microsoft.com/office/drawing/2014/main" id="{24BF12FF-13BD-4741-9127-8ADDDE224DBD}"/>
              </a:ext>
            </a:extLst>
          </p:cNvPr>
          <p:cNvCxnSpPr>
            <a:cxnSpLocks/>
            <a:stCxn id="5" idx="0"/>
            <a:endCxn id="4" idx="2"/>
          </p:cNvCxnSpPr>
          <p:nvPr/>
        </p:nvCxnSpPr>
        <p:spPr>
          <a:xfrm flipH="1" flipV="1">
            <a:off x="3880667" y="3191566"/>
            <a:ext cx="1" cy="923084"/>
          </a:xfrm>
          <a:prstGeom prst="straightConnector1">
            <a:avLst/>
          </a:prstGeom>
          <a:noFill/>
          <a:ln w="41275" cap="flat" cmpd="sng" algn="ctr">
            <a:solidFill>
              <a:srgbClr val="5B9BD5">
                <a:shade val="95000"/>
                <a:satMod val="105000"/>
              </a:srgbClr>
            </a:solidFill>
            <a:prstDash val="solid"/>
            <a:tailEnd type="triangle"/>
          </a:ln>
          <a:effectLst/>
        </p:spPr>
      </p:cxnSp>
      <p:sp>
        <p:nvSpPr>
          <p:cNvPr id="11" name="Rectangle 10">
            <a:extLst>
              <a:ext uri="{FF2B5EF4-FFF2-40B4-BE49-F238E27FC236}">
                <a16:creationId xmlns:a16="http://schemas.microsoft.com/office/drawing/2014/main" id="{5A163169-CC7D-49C3-956C-453E645DB708}"/>
              </a:ext>
            </a:extLst>
          </p:cNvPr>
          <p:cNvSpPr/>
          <p:nvPr/>
        </p:nvSpPr>
        <p:spPr>
          <a:xfrm>
            <a:off x="3248328" y="3680399"/>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HAS SUPERCLASS</a:t>
            </a:r>
          </a:p>
        </p:txBody>
      </p:sp>
      <p:sp>
        <p:nvSpPr>
          <p:cNvPr id="12" name="Rectangle 11">
            <a:extLst>
              <a:ext uri="{FF2B5EF4-FFF2-40B4-BE49-F238E27FC236}">
                <a16:creationId xmlns:a16="http://schemas.microsoft.com/office/drawing/2014/main" id="{76EF1B32-749E-477C-864C-5F094F12661A}"/>
              </a:ext>
            </a:extLst>
          </p:cNvPr>
          <p:cNvSpPr/>
          <p:nvPr/>
        </p:nvSpPr>
        <p:spPr>
          <a:xfrm>
            <a:off x="4722399" y="4222463"/>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IS DISJOINT WITH</a:t>
            </a:r>
          </a:p>
        </p:txBody>
      </p:sp>
      <p:sp>
        <p:nvSpPr>
          <p:cNvPr id="15" name="Rectangle: Rounded Corners 14">
            <a:extLst>
              <a:ext uri="{FF2B5EF4-FFF2-40B4-BE49-F238E27FC236}">
                <a16:creationId xmlns:a16="http://schemas.microsoft.com/office/drawing/2014/main" id="{D9B94902-2D28-4C82-A5B1-242D0F35F29F}"/>
              </a:ext>
            </a:extLst>
          </p:cNvPr>
          <p:cNvSpPr/>
          <p:nvPr/>
        </p:nvSpPr>
        <p:spPr>
          <a:xfrm>
            <a:off x="6268550" y="4067881"/>
            <a:ext cx="1218466" cy="503268"/>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COLLECTIVE AGENT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cxnSp>
        <p:nvCxnSpPr>
          <p:cNvPr id="10" name="Straight Arrow Connector 9">
            <a:extLst>
              <a:ext uri="{FF2B5EF4-FFF2-40B4-BE49-F238E27FC236}">
                <a16:creationId xmlns:a16="http://schemas.microsoft.com/office/drawing/2014/main" id="{A6ED07A6-CE5C-4439-A156-A54B51294685}"/>
              </a:ext>
            </a:extLst>
          </p:cNvPr>
          <p:cNvCxnSpPr>
            <a:cxnSpLocks/>
            <a:stCxn id="15" idx="0"/>
            <a:endCxn id="4" idx="2"/>
          </p:cNvCxnSpPr>
          <p:nvPr/>
        </p:nvCxnSpPr>
        <p:spPr>
          <a:xfrm flipH="1" flipV="1">
            <a:off x="3880667" y="3191566"/>
            <a:ext cx="2997116" cy="876315"/>
          </a:xfrm>
          <a:prstGeom prst="straightConnector1">
            <a:avLst/>
          </a:prstGeom>
          <a:noFill/>
          <a:ln w="41275" cap="flat" cmpd="sng" algn="ctr">
            <a:solidFill>
              <a:srgbClr val="5B9BD5">
                <a:shade val="95000"/>
                <a:satMod val="105000"/>
              </a:srgbClr>
            </a:solidFill>
            <a:prstDash val="solid"/>
            <a:tailEnd type="triangle"/>
          </a:ln>
          <a:effectLst/>
        </p:spPr>
      </p:cxnSp>
      <p:sp>
        <p:nvSpPr>
          <p:cNvPr id="16" name="Rectangle 15">
            <a:extLst>
              <a:ext uri="{FF2B5EF4-FFF2-40B4-BE49-F238E27FC236}">
                <a16:creationId xmlns:a16="http://schemas.microsoft.com/office/drawing/2014/main" id="{B072C8EB-A171-4113-9712-F1B6C38319A2}"/>
              </a:ext>
            </a:extLst>
          </p:cNvPr>
          <p:cNvSpPr/>
          <p:nvPr/>
        </p:nvSpPr>
        <p:spPr>
          <a:xfrm>
            <a:off x="4964057" y="3675225"/>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HAS SUPERCLASS</a:t>
            </a:r>
          </a:p>
        </p:txBody>
      </p:sp>
      <p:sp>
        <p:nvSpPr>
          <p:cNvPr id="2" name="Slide Number Placeholder 1">
            <a:extLst>
              <a:ext uri="{FF2B5EF4-FFF2-40B4-BE49-F238E27FC236}">
                <a16:creationId xmlns:a16="http://schemas.microsoft.com/office/drawing/2014/main" id="{02C91112-8E20-47B9-8117-5F5441A8B6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0D6AA8-DE5B-4E68-980F-A2CD77F2ACCB}"/>
              </a:ext>
            </a:extLst>
          </p:cNvPr>
          <p:cNvSpPr>
            <a:spLocks noGrp="1"/>
          </p:cNvSpPr>
          <p:nvPr>
            <p:ph type="title"/>
          </p:nvPr>
        </p:nvSpPr>
        <p:spPr/>
        <p:txBody>
          <a:bodyPr/>
          <a:lstStyle/>
          <a:p>
            <a:r>
              <a:rPr lang="en-US" dirty="0"/>
              <a:t>Person Relationships</a:t>
            </a:r>
          </a:p>
        </p:txBody>
      </p:sp>
      <p:graphicFrame>
        <p:nvGraphicFramePr>
          <p:cNvPr id="7" name="Table 5">
            <a:extLst>
              <a:ext uri="{FF2B5EF4-FFF2-40B4-BE49-F238E27FC236}">
                <a16:creationId xmlns:a16="http://schemas.microsoft.com/office/drawing/2014/main" id="{13C8DD4B-FF17-4613-A625-04CE5868E184}"/>
              </a:ext>
            </a:extLst>
          </p:cNvPr>
          <p:cNvGraphicFramePr>
            <a:graphicFrameLocks noGrp="1"/>
          </p:cNvGraphicFramePr>
          <p:nvPr/>
        </p:nvGraphicFramePr>
        <p:xfrm>
          <a:off x="818705" y="1670410"/>
          <a:ext cx="6869278" cy="2278012"/>
        </p:xfrm>
        <a:graphic>
          <a:graphicData uri="http://schemas.openxmlformats.org/drawingml/2006/table">
            <a:tbl>
              <a:tblPr firstRow="1" bandRow="1"/>
              <a:tblGrid>
                <a:gridCol w="879943">
                  <a:extLst>
                    <a:ext uri="{9D8B030D-6E8A-4147-A177-3AD203B41FA5}">
                      <a16:colId xmlns:a16="http://schemas.microsoft.com/office/drawing/2014/main" val="1784725830"/>
                    </a:ext>
                  </a:extLst>
                </a:gridCol>
                <a:gridCol w="1165742">
                  <a:extLst>
                    <a:ext uri="{9D8B030D-6E8A-4147-A177-3AD203B41FA5}">
                      <a16:colId xmlns:a16="http://schemas.microsoft.com/office/drawing/2014/main" val="2689814037"/>
                    </a:ext>
                  </a:extLst>
                </a:gridCol>
                <a:gridCol w="1147334">
                  <a:extLst>
                    <a:ext uri="{9D8B030D-6E8A-4147-A177-3AD203B41FA5}">
                      <a16:colId xmlns:a16="http://schemas.microsoft.com/office/drawing/2014/main" val="3233961439"/>
                    </a:ext>
                  </a:extLst>
                </a:gridCol>
                <a:gridCol w="1411231">
                  <a:extLst>
                    <a:ext uri="{9D8B030D-6E8A-4147-A177-3AD203B41FA5}">
                      <a16:colId xmlns:a16="http://schemas.microsoft.com/office/drawing/2014/main" val="2288597380"/>
                    </a:ext>
                  </a:extLst>
                </a:gridCol>
                <a:gridCol w="2265028">
                  <a:extLst>
                    <a:ext uri="{9D8B030D-6E8A-4147-A177-3AD203B41FA5}">
                      <a16:colId xmlns:a16="http://schemas.microsoft.com/office/drawing/2014/main" val="1082521214"/>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LRM-R14</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Agent</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assigned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assigned by</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err="1"/>
                        <a:t>Nomen</a:t>
                      </a:r>
                      <a:endParaRPr lang="en-US" sz="10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LRM-R5i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Work</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LRM-R6i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Expression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1423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LRM-R7i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LRM-R9i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distributes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distributed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LRM-R30</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member of</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has member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538525028"/>
                  </a:ext>
                </a:extLst>
              </a:tr>
              <a:tr h="2148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56327373"/>
                  </a:ext>
                </a:extLst>
              </a:tr>
            </a:tbl>
          </a:graphicData>
        </a:graphic>
      </p:graphicFrame>
      <p:graphicFrame>
        <p:nvGraphicFramePr>
          <p:cNvPr id="9" name="Table 8">
            <a:extLst>
              <a:ext uri="{FF2B5EF4-FFF2-40B4-BE49-F238E27FC236}">
                <a16:creationId xmlns:a16="http://schemas.microsoft.com/office/drawing/2014/main" id="{8DD5DF52-8F43-46D1-AF81-2AC5C505A7E8}"/>
              </a:ext>
            </a:extLst>
          </p:cNvPr>
          <p:cNvGraphicFramePr>
            <a:graphicFrameLocks noGrp="1"/>
          </p:cNvGraphicFramePr>
          <p:nvPr/>
        </p:nvGraphicFramePr>
        <p:xfrm>
          <a:off x="818703" y="3633319"/>
          <a:ext cx="6869280" cy="731520"/>
        </p:xfrm>
        <a:graphic>
          <a:graphicData uri="http://schemas.openxmlformats.org/drawingml/2006/table">
            <a:tbl>
              <a:tblPr bandRow="1"/>
              <a:tblGrid>
                <a:gridCol w="894730">
                  <a:extLst>
                    <a:ext uri="{9D8B030D-6E8A-4147-A177-3AD203B41FA5}">
                      <a16:colId xmlns:a16="http://schemas.microsoft.com/office/drawing/2014/main" val="2544553659"/>
                    </a:ext>
                  </a:extLst>
                </a:gridCol>
                <a:gridCol w="1160114">
                  <a:extLst>
                    <a:ext uri="{9D8B030D-6E8A-4147-A177-3AD203B41FA5}">
                      <a16:colId xmlns:a16="http://schemas.microsoft.com/office/drawing/2014/main" val="1924248179"/>
                    </a:ext>
                  </a:extLst>
                </a:gridCol>
                <a:gridCol w="1152225">
                  <a:extLst>
                    <a:ext uri="{9D8B030D-6E8A-4147-A177-3AD203B41FA5}">
                      <a16:colId xmlns:a16="http://schemas.microsoft.com/office/drawing/2014/main" val="1221659059"/>
                    </a:ext>
                  </a:extLst>
                </a:gridCol>
                <a:gridCol w="1402923">
                  <a:extLst>
                    <a:ext uri="{9D8B030D-6E8A-4147-A177-3AD203B41FA5}">
                      <a16:colId xmlns:a16="http://schemas.microsoft.com/office/drawing/2014/main" val="2189798393"/>
                    </a:ext>
                  </a:extLst>
                </a:gridCol>
                <a:gridCol w="2259288">
                  <a:extLst>
                    <a:ext uri="{9D8B030D-6E8A-4147-A177-3AD203B41FA5}">
                      <a16:colId xmlns:a16="http://schemas.microsoft.com/office/drawing/2014/main" val="3287751205"/>
                    </a:ext>
                  </a:extLst>
                </a:gridCol>
              </a:tblGrid>
              <a:tr h="12832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LRM-R8i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manufactured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manufactured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40889269"/>
                  </a:ext>
                </a:extLst>
              </a:tr>
              <a:tr h="1772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LRM-R11i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modified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modified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Item</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44696788"/>
                  </a:ext>
                </a:extLst>
              </a:tr>
              <a:tr h="1772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LRM-R10i</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owns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owned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Item</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649517114"/>
                  </a:ext>
                </a:extLst>
              </a:tr>
            </a:tbl>
          </a:graphicData>
        </a:graphic>
      </p:graphicFrame>
      <p:sp>
        <p:nvSpPr>
          <p:cNvPr id="11" name="TextBox 10">
            <a:extLst>
              <a:ext uri="{FF2B5EF4-FFF2-40B4-BE49-F238E27FC236}">
                <a16:creationId xmlns:a16="http://schemas.microsoft.com/office/drawing/2014/main" id="{55C1C225-CD30-48A5-9886-1A0FA681C3C8}"/>
              </a:ext>
            </a:extLst>
          </p:cNvPr>
          <p:cNvSpPr txBox="1"/>
          <p:nvPr/>
        </p:nvSpPr>
        <p:spPr>
          <a:xfrm>
            <a:off x="727364" y="1195078"/>
            <a:ext cx="7787986" cy="369332"/>
          </a:xfrm>
          <a:prstGeom prst="rect">
            <a:avLst/>
          </a:prstGeom>
          <a:noFill/>
        </p:spPr>
        <p:txBody>
          <a:bodyPr wrap="square" rtlCol="0">
            <a:spAutoFit/>
          </a:bodyPr>
          <a:lstStyle/>
          <a:p>
            <a:r>
              <a:rPr lang="en-US" dirty="0"/>
              <a:t>The Person entity inherits all the relationships from Agent (superclass of Person)…</a:t>
            </a:r>
          </a:p>
        </p:txBody>
      </p:sp>
      <p:sp>
        <p:nvSpPr>
          <p:cNvPr id="12" name="TextBox 11">
            <a:extLst>
              <a:ext uri="{FF2B5EF4-FFF2-40B4-BE49-F238E27FC236}">
                <a16:creationId xmlns:a16="http://schemas.microsoft.com/office/drawing/2014/main" id="{603C683B-5199-4360-95D2-333D17E9B2C0}"/>
              </a:ext>
            </a:extLst>
          </p:cNvPr>
          <p:cNvSpPr txBox="1"/>
          <p:nvPr/>
        </p:nvSpPr>
        <p:spPr>
          <a:xfrm>
            <a:off x="7041415" y="4500324"/>
            <a:ext cx="763398" cy="369332"/>
          </a:xfrm>
          <a:prstGeom prst="rect">
            <a:avLst/>
          </a:prstGeom>
          <a:noFill/>
        </p:spPr>
        <p:txBody>
          <a:bodyPr wrap="square" rtlCol="0">
            <a:spAutoFit/>
          </a:bodyPr>
          <a:lstStyle/>
          <a:p>
            <a:r>
              <a:rPr lang="en-US" dirty="0"/>
              <a:t>and…</a:t>
            </a:r>
          </a:p>
        </p:txBody>
      </p:sp>
      <p:sp>
        <p:nvSpPr>
          <p:cNvPr id="2" name="Slide Number Placeholder 1">
            <a:extLst>
              <a:ext uri="{FF2B5EF4-FFF2-40B4-BE49-F238E27FC236}">
                <a16:creationId xmlns:a16="http://schemas.microsoft.com/office/drawing/2014/main" id="{1CD1CAFE-01B7-43BA-B77F-661B0AE2D10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0308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15841A-A25C-4441-BC37-4BB87BF13D92}"/>
              </a:ext>
            </a:extLst>
          </p:cNvPr>
          <p:cNvSpPr>
            <a:spLocks noGrp="1"/>
          </p:cNvSpPr>
          <p:nvPr>
            <p:ph type="title"/>
          </p:nvPr>
        </p:nvSpPr>
        <p:spPr/>
        <p:txBody>
          <a:bodyPr/>
          <a:lstStyle/>
          <a:p>
            <a:r>
              <a:rPr lang="en-US" dirty="0"/>
              <a:t>Person Relationships </a:t>
            </a:r>
          </a:p>
        </p:txBody>
      </p:sp>
      <p:graphicFrame>
        <p:nvGraphicFramePr>
          <p:cNvPr id="6" name="Table 5">
            <a:extLst>
              <a:ext uri="{FF2B5EF4-FFF2-40B4-BE49-F238E27FC236}">
                <a16:creationId xmlns:a16="http://schemas.microsoft.com/office/drawing/2014/main" id="{6D283BD7-FBC4-4DC9-AF6F-C96939E4340C}"/>
              </a:ext>
            </a:extLst>
          </p:cNvPr>
          <p:cNvGraphicFramePr>
            <a:graphicFrameLocks noGrp="1"/>
          </p:cNvGraphicFramePr>
          <p:nvPr>
            <p:extLst>
              <p:ext uri="{D42A27DB-BD31-4B8C-83A1-F6EECF244321}">
                <p14:modId xmlns:p14="http://schemas.microsoft.com/office/powerpoint/2010/main" val="3871224238"/>
              </p:ext>
            </p:extLst>
          </p:nvPr>
        </p:nvGraphicFramePr>
        <p:xfrm>
          <a:off x="628650" y="1927541"/>
          <a:ext cx="8136568" cy="1292226"/>
        </p:xfrm>
        <a:graphic>
          <a:graphicData uri="http://schemas.openxmlformats.org/drawingml/2006/table">
            <a:tbl>
              <a:tblPr firstRow="1" bandRow="1"/>
              <a:tblGrid>
                <a:gridCol w="1042201">
                  <a:extLst>
                    <a:ext uri="{9D8B030D-6E8A-4147-A177-3AD203B41FA5}">
                      <a16:colId xmlns:a16="http://schemas.microsoft.com/office/drawing/2014/main" val="1784725830"/>
                    </a:ext>
                  </a:extLst>
                </a:gridCol>
                <a:gridCol w="954673">
                  <a:extLst>
                    <a:ext uri="{9D8B030D-6E8A-4147-A177-3AD203B41FA5}">
                      <a16:colId xmlns:a16="http://schemas.microsoft.com/office/drawing/2014/main" val="2689814037"/>
                    </a:ext>
                  </a:extLst>
                </a:gridCol>
                <a:gridCol w="2365848">
                  <a:extLst>
                    <a:ext uri="{9D8B030D-6E8A-4147-A177-3AD203B41FA5}">
                      <a16:colId xmlns:a16="http://schemas.microsoft.com/office/drawing/2014/main" val="3233961439"/>
                    </a:ext>
                  </a:extLst>
                </a:gridCol>
                <a:gridCol w="2595966">
                  <a:extLst>
                    <a:ext uri="{9D8B030D-6E8A-4147-A177-3AD203B41FA5}">
                      <a16:colId xmlns:a16="http://schemas.microsoft.com/office/drawing/2014/main" val="2288597380"/>
                    </a:ext>
                  </a:extLst>
                </a:gridCol>
                <a:gridCol w="1177880">
                  <a:extLst>
                    <a:ext uri="{9D8B030D-6E8A-4147-A177-3AD203B41FA5}">
                      <a16:colId xmlns:a16="http://schemas.microsoft.com/office/drawing/2014/main" val="1082521214"/>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863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LRM-R13</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Res</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appellation</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appellation of</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err="1"/>
                        <a:t>Nomen</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LRM-R33</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Place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LRM-R35</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Time-span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Res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bl>
          </a:graphicData>
        </a:graphic>
      </p:graphicFrame>
      <p:sp>
        <p:nvSpPr>
          <p:cNvPr id="10" name="TextBox 9">
            <a:extLst>
              <a:ext uri="{FF2B5EF4-FFF2-40B4-BE49-F238E27FC236}">
                <a16:creationId xmlns:a16="http://schemas.microsoft.com/office/drawing/2014/main" id="{370FDB39-320D-47A0-BF83-87321E294CBF}"/>
              </a:ext>
            </a:extLst>
          </p:cNvPr>
          <p:cNvSpPr txBox="1"/>
          <p:nvPr/>
        </p:nvSpPr>
        <p:spPr>
          <a:xfrm>
            <a:off x="696286" y="1268016"/>
            <a:ext cx="5494789" cy="369332"/>
          </a:xfrm>
          <a:prstGeom prst="rect">
            <a:avLst/>
          </a:prstGeom>
          <a:noFill/>
        </p:spPr>
        <p:txBody>
          <a:bodyPr wrap="square" rtlCol="0">
            <a:spAutoFit/>
          </a:bodyPr>
          <a:lstStyle/>
          <a:p>
            <a:r>
              <a:rPr lang="en-US" dirty="0"/>
              <a:t>…all the relationships from Res (superclass of Agent)</a:t>
            </a:r>
          </a:p>
        </p:txBody>
      </p:sp>
      <p:sp>
        <p:nvSpPr>
          <p:cNvPr id="2" name="Slide Number Placeholder 1">
            <a:extLst>
              <a:ext uri="{FF2B5EF4-FFF2-40B4-BE49-F238E27FC236}">
                <a16:creationId xmlns:a16="http://schemas.microsoft.com/office/drawing/2014/main" id="{46608BBC-CB48-40A0-A5F1-ABED1116EA5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
        <p:nvSpPr>
          <p:cNvPr id="3" name="TextBox 2">
            <a:extLst>
              <a:ext uri="{FF2B5EF4-FFF2-40B4-BE49-F238E27FC236}">
                <a16:creationId xmlns:a16="http://schemas.microsoft.com/office/drawing/2014/main" id="{598E0789-7889-4081-A041-3F8B515CBF6D}"/>
              </a:ext>
            </a:extLst>
          </p:cNvPr>
          <p:cNvSpPr txBox="1"/>
          <p:nvPr/>
        </p:nvSpPr>
        <p:spPr>
          <a:xfrm>
            <a:off x="737582" y="3607604"/>
            <a:ext cx="7332736" cy="338554"/>
          </a:xfrm>
          <a:prstGeom prst="rect">
            <a:avLst/>
          </a:prstGeom>
          <a:noFill/>
        </p:spPr>
        <p:txBody>
          <a:bodyPr wrap="square" rtlCol="0">
            <a:spAutoFit/>
          </a:bodyPr>
          <a:lstStyle/>
          <a:p>
            <a:r>
              <a:rPr lang="en-US" sz="1600" i="1" dirty="0"/>
              <a:t>Note:</a:t>
            </a:r>
            <a:r>
              <a:rPr lang="en-US" sz="1600" dirty="0"/>
              <a:t> </a:t>
            </a:r>
            <a:r>
              <a:rPr lang="en-US" sz="1600" dirty="0" err="1"/>
              <a:t>LRM</a:t>
            </a:r>
            <a:r>
              <a:rPr lang="en-US" sz="1600" dirty="0"/>
              <a:t> does </a:t>
            </a:r>
            <a:r>
              <a:rPr lang="en-US" sz="1600" i="1" dirty="0"/>
              <a:t>not</a:t>
            </a:r>
            <a:r>
              <a:rPr lang="en-US" sz="1600" dirty="0"/>
              <a:t> define any relationships specific to the entity </a:t>
            </a:r>
            <a:r>
              <a:rPr lang="en-US" sz="1600" i="1" dirty="0"/>
              <a:t>Person</a:t>
            </a:r>
            <a:endParaRPr lang="en-US" sz="1600" dirty="0"/>
          </a:p>
        </p:txBody>
      </p:sp>
      <p:graphicFrame>
        <p:nvGraphicFramePr>
          <p:cNvPr id="7" name="Table 6">
            <a:extLst>
              <a:ext uri="{FF2B5EF4-FFF2-40B4-BE49-F238E27FC236}">
                <a16:creationId xmlns:a16="http://schemas.microsoft.com/office/drawing/2014/main" id="{B8AC6A1C-A8E1-4295-A7DC-8FF9A078CA98}"/>
              </a:ext>
            </a:extLst>
          </p:cNvPr>
          <p:cNvGraphicFramePr>
            <a:graphicFrameLocks noGrp="1"/>
          </p:cNvGraphicFramePr>
          <p:nvPr>
            <p:extLst>
              <p:ext uri="{D42A27DB-BD31-4B8C-83A1-F6EECF244321}">
                <p14:modId xmlns:p14="http://schemas.microsoft.com/office/powerpoint/2010/main" val="1361149003"/>
              </p:ext>
            </p:extLst>
          </p:nvPr>
        </p:nvGraphicFramePr>
        <p:xfrm>
          <a:off x="636887" y="3219767"/>
          <a:ext cx="8120093" cy="243840"/>
        </p:xfrm>
        <a:graphic>
          <a:graphicData uri="http://schemas.openxmlformats.org/drawingml/2006/table">
            <a:tbl>
              <a:tblPr bandRow="1"/>
              <a:tblGrid>
                <a:gridCol w="1034968">
                  <a:extLst>
                    <a:ext uri="{9D8B030D-6E8A-4147-A177-3AD203B41FA5}">
                      <a16:colId xmlns:a16="http://schemas.microsoft.com/office/drawing/2014/main" val="2544553659"/>
                    </a:ext>
                  </a:extLst>
                </a:gridCol>
                <a:gridCol w="961595">
                  <a:extLst>
                    <a:ext uri="{9D8B030D-6E8A-4147-A177-3AD203B41FA5}">
                      <a16:colId xmlns:a16="http://schemas.microsoft.com/office/drawing/2014/main" val="1924248179"/>
                    </a:ext>
                  </a:extLst>
                </a:gridCol>
                <a:gridCol w="2365641">
                  <a:extLst>
                    <a:ext uri="{9D8B030D-6E8A-4147-A177-3AD203B41FA5}">
                      <a16:colId xmlns:a16="http://schemas.microsoft.com/office/drawing/2014/main" val="1221659059"/>
                    </a:ext>
                  </a:extLst>
                </a:gridCol>
                <a:gridCol w="2595716">
                  <a:extLst>
                    <a:ext uri="{9D8B030D-6E8A-4147-A177-3AD203B41FA5}">
                      <a16:colId xmlns:a16="http://schemas.microsoft.com/office/drawing/2014/main" val="2189798393"/>
                    </a:ext>
                  </a:extLst>
                </a:gridCol>
                <a:gridCol w="1162173">
                  <a:extLst>
                    <a:ext uri="{9D8B030D-6E8A-4147-A177-3AD203B41FA5}">
                      <a16:colId xmlns:a16="http://schemas.microsoft.com/office/drawing/2014/main" val="3287751205"/>
                    </a:ext>
                  </a:extLst>
                </a:gridCol>
              </a:tblGrid>
              <a:tr h="12832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err="1"/>
                        <a:t>LRM-R12i</a:t>
                      </a:r>
                      <a:endParaRPr lang="en-US" sz="1000"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Res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subject of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has as subject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Work</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640889269"/>
                  </a:ext>
                </a:extLst>
              </a:tr>
            </a:tbl>
          </a:graphicData>
        </a:graphic>
      </p:graphicFrame>
    </p:spTree>
    <p:extLst>
      <p:ext uri="{BB962C8B-B14F-4D97-AF65-F5344CB8AC3E}">
        <p14:creationId xmlns:p14="http://schemas.microsoft.com/office/powerpoint/2010/main" val="2655164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1F7AC9-311A-47B0-AE5F-69CD823A5066}"/>
              </a:ext>
            </a:extLst>
          </p:cNvPr>
          <p:cNvSpPr>
            <a:spLocks noGrp="1"/>
          </p:cNvSpPr>
          <p:nvPr>
            <p:ph type="title"/>
          </p:nvPr>
        </p:nvSpPr>
        <p:spPr/>
        <p:txBody>
          <a:bodyPr/>
          <a:lstStyle/>
          <a:p>
            <a:r>
              <a:rPr lang="en-US" dirty="0"/>
              <a:t>Person Attributes</a:t>
            </a:r>
          </a:p>
        </p:txBody>
      </p:sp>
      <p:sp>
        <p:nvSpPr>
          <p:cNvPr id="8" name="TextBox 7">
            <a:extLst>
              <a:ext uri="{FF2B5EF4-FFF2-40B4-BE49-F238E27FC236}">
                <a16:creationId xmlns:a16="http://schemas.microsoft.com/office/drawing/2014/main" id="{D534C3C5-561E-411B-81DB-63A5244A6E15}"/>
              </a:ext>
            </a:extLst>
          </p:cNvPr>
          <p:cNvSpPr txBox="1"/>
          <p:nvPr/>
        </p:nvSpPr>
        <p:spPr>
          <a:xfrm>
            <a:off x="322841" y="1168841"/>
            <a:ext cx="1840599" cy="523220"/>
          </a:xfrm>
          <a:prstGeom prst="rect">
            <a:avLst/>
          </a:prstGeom>
          <a:noFill/>
        </p:spPr>
        <p:txBody>
          <a:bodyPr wrap="square" rtlCol="0">
            <a:spAutoFit/>
          </a:bodyPr>
          <a:lstStyle/>
          <a:p>
            <a:r>
              <a:rPr lang="en-US" sz="1400" dirty="0"/>
              <a:t>Attributes inherited from Res</a:t>
            </a:r>
          </a:p>
        </p:txBody>
      </p:sp>
      <p:graphicFrame>
        <p:nvGraphicFramePr>
          <p:cNvPr id="9" name="Table 8">
            <a:extLst>
              <a:ext uri="{FF2B5EF4-FFF2-40B4-BE49-F238E27FC236}">
                <a16:creationId xmlns:a16="http://schemas.microsoft.com/office/drawing/2014/main" id="{9F35B696-4A6B-4F65-A9F9-E76459CEBCBC}"/>
              </a:ext>
            </a:extLst>
          </p:cNvPr>
          <p:cNvGraphicFramePr>
            <a:graphicFrameLocks noGrp="1"/>
          </p:cNvGraphicFramePr>
          <p:nvPr>
            <p:extLst>
              <p:ext uri="{D42A27DB-BD31-4B8C-83A1-F6EECF244321}">
                <p14:modId xmlns:p14="http://schemas.microsoft.com/office/powerpoint/2010/main" val="4189284860"/>
              </p:ext>
            </p:extLst>
          </p:nvPr>
        </p:nvGraphicFramePr>
        <p:xfrm>
          <a:off x="2315840" y="1168841"/>
          <a:ext cx="6295269" cy="838695"/>
        </p:xfrm>
        <a:graphic>
          <a:graphicData uri="http://schemas.openxmlformats.org/drawingml/2006/table">
            <a:tbl>
              <a:tblPr firstRow="1" bandRow="1"/>
              <a:tblGrid>
                <a:gridCol w="1133333">
                  <a:extLst>
                    <a:ext uri="{9D8B030D-6E8A-4147-A177-3AD203B41FA5}">
                      <a16:colId xmlns:a16="http://schemas.microsoft.com/office/drawing/2014/main" val="1784725830"/>
                    </a:ext>
                  </a:extLst>
                </a:gridCol>
                <a:gridCol w="1421745">
                  <a:extLst>
                    <a:ext uri="{9D8B030D-6E8A-4147-A177-3AD203B41FA5}">
                      <a16:colId xmlns:a16="http://schemas.microsoft.com/office/drawing/2014/main" val="2689814037"/>
                    </a:ext>
                  </a:extLst>
                </a:gridCol>
                <a:gridCol w="3740191">
                  <a:extLst>
                    <a:ext uri="{9D8B030D-6E8A-4147-A177-3AD203B41FA5}">
                      <a16:colId xmlns:a16="http://schemas.microsoft.com/office/drawing/2014/main" val="3208876426"/>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LRM-E1-A1</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Category</a:t>
                      </a:r>
                    </a:p>
                  </a:txBody>
                  <a:tcP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r>
                        <a:rPr lang="en-US" sz="800" dirty="0"/>
                        <a:t>A type to which the res belongs</a:t>
                      </a:r>
                    </a:p>
                  </a:txBody>
                  <a:tcPr>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LRM-E1-A2</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a:t>Note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a:t>Any kind of information about a res that is not recorded through the use of specific attributes and/or relationships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bl>
          </a:graphicData>
        </a:graphic>
      </p:graphicFrame>
      <p:graphicFrame>
        <p:nvGraphicFramePr>
          <p:cNvPr id="11" name="Table 10">
            <a:extLst>
              <a:ext uri="{FF2B5EF4-FFF2-40B4-BE49-F238E27FC236}">
                <a16:creationId xmlns:a16="http://schemas.microsoft.com/office/drawing/2014/main" id="{7A84BE3E-BEC4-4541-94F6-85D7D320ACC8}"/>
              </a:ext>
            </a:extLst>
          </p:cNvPr>
          <p:cNvGraphicFramePr>
            <a:graphicFrameLocks noGrp="1"/>
          </p:cNvGraphicFramePr>
          <p:nvPr>
            <p:extLst>
              <p:ext uri="{D42A27DB-BD31-4B8C-83A1-F6EECF244321}">
                <p14:modId xmlns:p14="http://schemas.microsoft.com/office/powerpoint/2010/main" val="2424235951"/>
              </p:ext>
            </p:extLst>
          </p:nvPr>
        </p:nvGraphicFramePr>
        <p:xfrm>
          <a:off x="2315839" y="2234617"/>
          <a:ext cx="6295269" cy="1098519"/>
        </p:xfrm>
        <a:graphic>
          <a:graphicData uri="http://schemas.openxmlformats.org/drawingml/2006/table">
            <a:tbl>
              <a:tblPr firstRow="1" bandRow="1"/>
              <a:tblGrid>
                <a:gridCol w="1164779">
                  <a:extLst>
                    <a:ext uri="{9D8B030D-6E8A-4147-A177-3AD203B41FA5}">
                      <a16:colId xmlns:a16="http://schemas.microsoft.com/office/drawing/2014/main" val="1784725830"/>
                    </a:ext>
                  </a:extLst>
                </a:gridCol>
                <a:gridCol w="1398147">
                  <a:extLst>
                    <a:ext uri="{9D8B030D-6E8A-4147-A177-3AD203B41FA5}">
                      <a16:colId xmlns:a16="http://schemas.microsoft.com/office/drawing/2014/main" val="3233961439"/>
                    </a:ext>
                  </a:extLst>
                </a:gridCol>
                <a:gridCol w="3732343">
                  <a:extLst>
                    <a:ext uri="{9D8B030D-6E8A-4147-A177-3AD203B41FA5}">
                      <a16:colId xmlns:a16="http://schemas.microsoft.com/office/drawing/2014/main" val="2644258"/>
                    </a:ext>
                  </a:extLst>
                </a:gridCol>
              </a:tblGrid>
              <a:tr h="22173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7622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LRM-E6-A1</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Contact Information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800" dirty="0">
                          <a:solidFill>
                            <a:schemeClr val="dk1"/>
                          </a:solidFill>
                        </a:rPr>
                        <a:t>Information useful for communicating with or getting in contact with the agent</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30676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LRM-E6-A2</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Field of activity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r>
                        <a:rPr lang="en" sz="800" dirty="0">
                          <a:solidFill>
                            <a:schemeClr val="dk1"/>
                          </a:solidFill>
                        </a:rPr>
                        <a:t>A field of endeavour, area of expertise, etc., in which the agent is engaged or was engaged</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2652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LRM-E6-A3</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Language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800" dirty="0">
                          <a:solidFill>
                            <a:schemeClr val="dk1"/>
                          </a:solidFill>
                        </a:rPr>
                        <a:t>A language used by the agent when creating an expression</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bl>
          </a:graphicData>
        </a:graphic>
      </p:graphicFrame>
      <p:sp>
        <p:nvSpPr>
          <p:cNvPr id="12" name="TextBox 11">
            <a:extLst>
              <a:ext uri="{FF2B5EF4-FFF2-40B4-BE49-F238E27FC236}">
                <a16:creationId xmlns:a16="http://schemas.microsoft.com/office/drawing/2014/main" id="{6D802E15-E4A5-4201-A628-AF9C63843CAE}"/>
              </a:ext>
            </a:extLst>
          </p:cNvPr>
          <p:cNvSpPr txBox="1"/>
          <p:nvPr/>
        </p:nvSpPr>
        <p:spPr>
          <a:xfrm>
            <a:off x="322841" y="2356225"/>
            <a:ext cx="1840599" cy="523220"/>
          </a:xfrm>
          <a:prstGeom prst="rect">
            <a:avLst/>
          </a:prstGeom>
          <a:noFill/>
        </p:spPr>
        <p:txBody>
          <a:bodyPr wrap="square" rtlCol="0">
            <a:spAutoFit/>
          </a:bodyPr>
          <a:lstStyle/>
          <a:p>
            <a:r>
              <a:rPr lang="en-US" sz="1400" dirty="0"/>
              <a:t>Attributes inherited from Agent</a:t>
            </a:r>
          </a:p>
        </p:txBody>
      </p:sp>
      <p:graphicFrame>
        <p:nvGraphicFramePr>
          <p:cNvPr id="13" name="Table 12">
            <a:extLst>
              <a:ext uri="{FF2B5EF4-FFF2-40B4-BE49-F238E27FC236}">
                <a16:creationId xmlns:a16="http://schemas.microsoft.com/office/drawing/2014/main" id="{819A07FC-B2E9-4827-B5D9-79B394D13A42}"/>
              </a:ext>
            </a:extLst>
          </p:cNvPr>
          <p:cNvGraphicFramePr>
            <a:graphicFrameLocks noGrp="1"/>
          </p:cNvGraphicFramePr>
          <p:nvPr>
            <p:extLst>
              <p:ext uri="{D42A27DB-BD31-4B8C-83A1-F6EECF244321}">
                <p14:modId xmlns:p14="http://schemas.microsoft.com/office/powerpoint/2010/main" val="1984167707"/>
              </p:ext>
            </p:extLst>
          </p:nvPr>
        </p:nvGraphicFramePr>
        <p:xfrm>
          <a:off x="2315839" y="3560217"/>
          <a:ext cx="6295269" cy="503415"/>
        </p:xfrm>
        <a:graphic>
          <a:graphicData uri="http://schemas.openxmlformats.org/drawingml/2006/table">
            <a:tbl>
              <a:tblPr firstRow="1" bandRow="1"/>
              <a:tblGrid>
                <a:gridCol w="1133333">
                  <a:extLst>
                    <a:ext uri="{9D8B030D-6E8A-4147-A177-3AD203B41FA5}">
                      <a16:colId xmlns:a16="http://schemas.microsoft.com/office/drawing/2014/main" val="1784725830"/>
                    </a:ext>
                  </a:extLst>
                </a:gridCol>
                <a:gridCol w="1421745">
                  <a:extLst>
                    <a:ext uri="{9D8B030D-6E8A-4147-A177-3AD203B41FA5}">
                      <a16:colId xmlns:a16="http://schemas.microsoft.com/office/drawing/2014/main" val="2689814037"/>
                    </a:ext>
                  </a:extLst>
                </a:gridCol>
                <a:gridCol w="3740191">
                  <a:extLst>
                    <a:ext uri="{9D8B030D-6E8A-4147-A177-3AD203B41FA5}">
                      <a16:colId xmlns:a16="http://schemas.microsoft.com/office/drawing/2014/main" val="3208876426"/>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LRM-E7-A1</a:t>
                      </a:r>
                      <a:endParaRPr lang="en-US" sz="8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Occupation / Profession</a:t>
                      </a:r>
                    </a:p>
                  </a:txBody>
                  <a:tcP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r>
                        <a:rPr lang="en-US" sz="800" dirty="0"/>
                        <a:t>A profession or occupation in which the person works or worked</a:t>
                      </a:r>
                    </a:p>
                  </a:txBody>
                  <a:tcPr>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bl>
          </a:graphicData>
        </a:graphic>
      </p:graphicFrame>
      <p:sp>
        <p:nvSpPr>
          <p:cNvPr id="14" name="TextBox 13">
            <a:extLst>
              <a:ext uri="{FF2B5EF4-FFF2-40B4-BE49-F238E27FC236}">
                <a16:creationId xmlns:a16="http://schemas.microsoft.com/office/drawing/2014/main" id="{1AAC5EA9-7D82-44D8-98C7-81AD43267CAD}"/>
              </a:ext>
            </a:extLst>
          </p:cNvPr>
          <p:cNvSpPr txBox="1"/>
          <p:nvPr/>
        </p:nvSpPr>
        <p:spPr>
          <a:xfrm>
            <a:off x="322841" y="3519536"/>
            <a:ext cx="1840599" cy="523220"/>
          </a:xfrm>
          <a:prstGeom prst="rect">
            <a:avLst/>
          </a:prstGeom>
          <a:noFill/>
        </p:spPr>
        <p:txBody>
          <a:bodyPr wrap="square" rtlCol="0">
            <a:spAutoFit/>
          </a:bodyPr>
          <a:lstStyle/>
          <a:p>
            <a:r>
              <a:rPr lang="en-US" sz="1400" dirty="0"/>
              <a:t>Attribute specific to Person</a:t>
            </a:r>
          </a:p>
        </p:txBody>
      </p:sp>
      <p:sp>
        <p:nvSpPr>
          <p:cNvPr id="2" name="Slide Number Placeholder 1">
            <a:extLst>
              <a:ext uri="{FF2B5EF4-FFF2-40B4-BE49-F238E27FC236}">
                <a16:creationId xmlns:a16="http://schemas.microsoft.com/office/drawing/2014/main" id="{893F5AB6-8FF9-4840-AD93-E3B1415F692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2854801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28"/>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Collective agent [LRM-E8]</a:t>
            </a:r>
            <a:endParaRPr/>
          </a:p>
        </p:txBody>
      </p:sp>
      <p:sp>
        <p:nvSpPr>
          <p:cNvPr id="175" name="Google Shape;175;p28"/>
          <p:cNvSpPr txBox="1">
            <a:spLocks noGrp="1"/>
          </p:cNvSpPr>
          <p:nvPr>
            <p:ph type="body" idx="1"/>
          </p:nvPr>
        </p:nvSpPr>
        <p:spPr>
          <a:xfrm>
            <a:off x="274320" y="914400"/>
            <a:ext cx="6400800" cy="338537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chemeClr val="dk1"/>
                </a:solidFill>
              </a:rPr>
              <a:t>A gathering or organization of persons bearing a particular name and capable of acting as a unit.</a:t>
            </a:r>
            <a:br>
              <a:rPr lang="en" sz="1600" dirty="0">
                <a:solidFill>
                  <a:schemeClr val="dk1"/>
                </a:solidFill>
              </a:rPr>
            </a:br>
            <a:endParaRPr sz="1600" dirty="0">
              <a:solidFill>
                <a:schemeClr val="dk1"/>
              </a:solidFill>
            </a:endParaRPr>
          </a:p>
          <a:p>
            <a:pPr marL="457200" lvl="0" indent="-285750" algn="l" rtl="0">
              <a:spcBef>
                <a:spcPts val="0"/>
              </a:spcBef>
              <a:spcAft>
                <a:spcPts val="0"/>
              </a:spcAft>
              <a:buClr>
                <a:schemeClr val="dk1"/>
              </a:buClr>
              <a:buSzPts val="900"/>
              <a:buChar char="●"/>
            </a:pPr>
            <a:r>
              <a:rPr lang="en" sz="1200" dirty="0">
                <a:solidFill>
                  <a:schemeClr val="dk1"/>
                </a:solidFill>
              </a:rPr>
              <a:t>Collective agents include families, commercial or corporate entities and other legally registered bodies, organizations and associations, musical, artistic or performing groups, governments, and any of their sub-units</a:t>
            </a:r>
            <a:br>
              <a:rPr lang="en" sz="1200" dirty="0">
                <a:solidFill>
                  <a:schemeClr val="dk1"/>
                </a:solidFill>
              </a:rPr>
            </a:br>
            <a:endParaRPr sz="1200" dirty="0">
              <a:solidFill>
                <a:schemeClr val="dk1"/>
              </a:solidFill>
            </a:endParaRPr>
          </a:p>
          <a:p>
            <a:pPr marL="914400" lvl="1" indent="-285750" algn="l" rtl="0">
              <a:spcBef>
                <a:spcPts val="0"/>
              </a:spcBef>
              <a:spcAft>
                <a:spcPts val="0"/>
              </a:spcAft>
              <a:buClr>
                <a:schemeClr val="dk1"/>
              </a:buClr>
              <a:buSzPts val="900"/>
              <a:buChar char="○"/>
            </a:pPr>
            <a:r>
              <a:rPr lang="en" dirty="0">
                <a:solidFill>
                  <a:schemeClr val="dk1"/>
                </a:solidFill>
              </a:rPr>
              <a:t>Occasional groups (for example, meetings, conferences, expeditions, festivals) are instances of the entity Collective agent as long as they are identified by a particular name and can act as a unit</a:t>
            </a:r>
            <a:br>
              <a:rPr lang="en" dirty="0">
                <a:solidFill>
                  <a:schemeClr val="dk1"/>
                </a:solidFill>
              </a:rPr>
            </a:br>
            <a:endParaRPr dirty="0">
              <a:solidFill>
                <a:schemeClr val="dk1"/>
              </a:solidFill>
            </a:endParaRPr>
          </a:p>
          <a:p>
            <a:pPr marL="914400" lvl="1" indent="-285750" algn="l" rtl="0">
              <a:spcBef>
                <a:spcPts val="0"/>
              </a:spcBef>
              <a:spcAft>
                <a:spcPts val="0"/>
              </a:spcAft>
              <a:buClr>
                <a:schemeClr val="dk1"/>
              </a:buClr>
              <a:buSzPts val="900"/>
              <a:buChar char="○"/>
            </a:pPr>
            <a:r>
              <a:rPr lang="en" dirty="0">
                <a:solidFill>
                  <a:schemeClr val="dk1"/>
                </a:solidFill>
              </a:rPr>
              <a:t>Joint pseudonyms or collective pseudonyms are Nomens* that refer to instances of the entity Collective agent, </a:t>
            </a:r>
            <a:r>
              <a:rPr lang="en-US" dirty="0">
                <a:solidFill>
                  <a:schemeClr val="dk1"/>
                </a:solidFill>
              </a:rPr>
              <a:t>since</a:t>
            </a:r>
            <a:r>
              <a:rPr lang="en" dirty="0">
                <a:solidFill>
                  <a:schemeClr val="dk1"/>
                </a:solidFill>
              </a:rPr>
              <a:t> the agent behind the identity consists of two or more persons bearing a particular name and acting as a unit, despite having chosen to be identified by a name culturally associated with individual persons</a:t>
            </a:r>
            <a:br>
              <a:rPr lang="en" dirty="0">
                <a:solidFill>
                  <a:schemeClr val="dk1"/>
                </a:solidFill>
              </a:rPr>
            </a:br>
            <a:endParaRPr lang="en" dirty="0">
              <a:solidFill>
                <a:schemeClr val="dk1"/>
              </a:solidFill>
            </a:endParaRPr>
          </a:p>
          <a:p>
            <a:pPr lvl="1" indent="-285750">
              <a:spcBef>
                <a:spcPts val="0"/>
              </a:spcBef>
              <a:buClr>
                <a:schemeClr val="dk1"/>
              </a:buClr>
              <a:buSzPts val="900"/>
            </a:pPr>
            <a:r>
              <a:rPr lang="en-US" dirty="0">
                <a:solidFill>
                  <a:schemeClr val="dk1"/>
                </a:solidFill>
              </a:rPr>
              <a:t>Families and corporate bodies are specific types of collective agents that may be relevant in a particular bibliographic application</a:t>
            </a:r>
          </a:p>
          <a:p>
            <a:pPr marL="628650" lvl="1" indent="0" algn="l" rtl="0">
              <a:spcBef>
                <a:spcPts val="0"/>
              </a:spcBef>
              <a:spcAft>
                <a:spcPts val="0"/>
              </a:spcAft>
              <a:buClr>
                <a:schemeClr val="dk1"/>
              </a:buClr>
              <a:buSzPts val="900"/>
              <a:buNone/>
            </a:pPr>
            <a:endParaRPr dirty="0">
              <a:solidFill>
                <a:schemeClr val="dk1"/>
              </a:solidFill>
            </a:endParaRPr>
          </a:p>
          <a:p>
            <a:pPr marL="0" lvl="0" indent="0" algn="l" rtl="0">
              <a:spcBef>
                <a:spcPts val="0"/>
              </a:spcBef>
              <a:spcAft>
                <a:spcPts val="0"/>
              </a:spcAft>
              <a:buNone/>
            </a:pPr>
            <a:endParaRPr sz="900" dirty="0">
              <a:solidFill>
                <a:schemeClr val="dk1"/>
              </a:solidFill>
            </a:endParaRPr>
          </a:p>
        </p:txBody>
      </p:sp>
      <p:sp>
        <p:nvSpPr>
          <p:cNvPr id="177" name="Google Shape;177;p28"/>
          <p:cNvSpPr txBox="1">
            <a:spLocks noGrp="1"/>
          </p:cNvSpPr>
          <p:nvPr>
            <p:ph type="body" idx="2"/>
          </p:nvPr>
        </p:nvSpPr>
        <p:spPr>
          <a:xfrm>
            <a:off x="6949320" y="914400"/>
            <a:ext cx="1920300" cy="4023300"/>
          </a:xfrm>
          <a:prstGeom prst="rect">
            <a:avLst/>
          </a:prstGeom>
          <a:ln>
            <a:solidFill>
              <a:srgbClr val="0070C0"/>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b="1" dirty="0">
                <a:solidFill>
                  <a:schemeClr val="dk1"/>
                </a:solidFill>
              </a:rPr>
              <a:t>For comparison:</a:t>
            </a:r>
            <a:br>
              <a:rPr lang="en-US" sz="1100" b="1" dirty="0">
                <a:solidFill>
                  <a:schemeClr val="dk1"/>
                </a:solidFill>
              </a:rPr>
            </a:br>
            <a:r>
              <a:rPr lang="en-US" sz="1100" b="1" dirty="0">
                <a:solidFill>
                  <a:schemeClr val="dk1"/>
                </a:solidFill>
              </a:rPr>
              <a:t/>
            </a:r>
            <a:br>
              <a:rPr lang="en-US" sz="1100" b="1" dirty="0">
                <a:solidFill>
                  <a:schemeClr val="dk1"/>
                </a:solidFill>
              </a:rPr>
            </a:br>
            <a:r>
              <a:rPr lang="en-US" sz="1100" b="1" dirty="0">
                <a:solidFill>
                  <a:schemeClr val="dk1"/>
                </a:solidFill>
              </a:rPr>
              <a:t>Corporate body </a:t>
            </a:r>
            <a:r>
              <a:rPr lang="en-US" sz="1100" dirty="0">
                <a:solidFill>
                  <a:schemeClr val="dk1"/>
                </a:solidFill>
              </a:rPr>
              <a:t>(from FRBR)</a:t>
            </a:r>
          </a:p>
          <a:p>
            <a:pPr marL="0" lvl="0" indent="0">
              <a:buNone/>
            </a:pPr>
            <a:r>
              <a:rPr lang="en-US" sz="1100" dirty="0"/>
              <a:t>An organization or group of individuals and/or organizations acting as a unit.</a:t>
            </a:r>
            <a:endParaRPr lang="en-US" sz="1100" b="1" dirty="0">
              <a:solidFill>
                <a:schemeClr val="dk1"/>
              </a:solidFill>
            </a:endParaRPr>
          </a:p>
          <a:p>
            <a:pPr marL="0" lvl="0" indent="0" algn="l" rtl="0">
              <a:spcBef>
                <a:spcPts val="0"/>
              </a:spcBef>
              <a:spcAft>
                <a:spcPts val="0"/>
              </a:spcAft>
              <a:buNone/>
            </a:pPr>
            <a:endParaRPr lang="en-US" sz="1100" b="1" dirty="0">
              <a:solidFill>
                <a:schemeClr val="dk1"/>
              </a:solidFill>
            </a:endParaRPr>
          </a:p>
          <a:p>
            <a:pPr marL="0" lvl="0" indent="0" algn="l" rtl="0">
              <a:spcBef>
                <a:spcPts val="0"/>
              </a:spcBef>
              <a:spcAft>
                <a:spcPts val="0"/>
              </a:spcAft>
              <a:buNone/>
            </a:pPr>
            <a:r>
              <a:rPr lang="en" sz="1100" b="1" dirty="0">
                <a:solidFill>
                  <a:schemeClr val="dk1"/>
                </a:solidFill>
              </a:rPr>
              <a:t>Corporate body</a:t>
            </a:r>
            <a:r>
              <a:rPr lang="en" sz="1100" dirty="0">
                <a:solidFill>
                  <a:schemeClr val="dk1"/>
                </a:solidFill>
              </a:rPr>
              <a:t> (from FRAD)</a:t>
            </a:r>
            <a:endParaRPr sz="1100" dirty="0">
              <a:solidFill>
                <a:schemeClr val="dk1"/>
              </a:solidFill>
            </a:endParaRPr>
          </a:p>
          <a:p>
            <a:pPr marL="0" lvl="0" indent="0" algn="l" rtl="0">
              <a:spcBef>
                <a:spcPts val="0"/>
              </a:spcBef>
              <a:spcAft>
                <a:spcPts val="0"/>
              </a:spcAft>
              <a:buNone/>
            </a:pPr>
            <a:r>
              <a:rPr lang="en" sz="1100" dirty="0">
                <a:solidFill>
                  <a:schemeClr val="dk1"/>
                </a:solidFill>
              </a:rPr>
              <a:t>An organization or group of persons and/or organizations identified by a particular name acting as a unit.</a:t>
            </a:r>
            <a:endParaRPr sz="1100" dirty="0">
              <a:solidFill>
                <a:schemeClr val="dk1"/>
              </a:solidFill>
            </a:endParaRPr>
          </a:p>
          <a:p>
            <a:pPr marL="0" lvl="0" indent="0" algn="l" rtl="0">
              <a:spcBef>
                <a:spcPts val="0"/>
              </a:spcBef>
              <a:spcAft>
                <a:spcPts val="0"/>
              </a:spcAft>
              <a:buNone/>
            </a:pPr>
            <a:endParaRPr sz="1100" dirty="0">
              <a:solidFill>
                <a:schemeClr val="dk1"/>
              </a:solidFill>
            </a:endParaRPr>
          </a:p>
          <a:p>
            <a:pPr marL="0" lvl="0" indent="0" algn="l" rtl="0">
              <a:spcBef>
                <a:spcPts val="0"/>
              </a:spcBef>
              <a:spcAft>
                <a:spcPts val="0"/>
              </a:spcAft>
              <a:buNone/>
            </a:pPr>
            <a:r>
              <a:rPr lang="en" sz="1100" b="1" dirty="0">
                <a:solidFill>
                  <a:schemeClr val="dk1"/>
                </a:solidFill>
              </a:rPr>
              <a:t>Family</a:t>
            </a:r>
            <a:r>
              <a:rPr lang="en" sz="1100" dirty="0">
                <a:solidFill>
                  <a:schemeClr val="dk1"/>
                </a:solidFill>
              </a:rPr>
              <a:t> (from FRAD)</a:t>
            </a:r>
            <a:endParaRPr sz="1100" dirty="0">
              <a:solidFill>
                <a:schemeClr val="dk1"/>
              </a:solidFill>
            </a:endParaRPr>
          </a:p>
          <a:p>
            <a:pPr marL="0" lvl="0" indent="0" algn="l" rtl="0">
              <a:spcBef>
                <a:spcPts val="0"/>
              </a:spcBef>
              <a:spcAft>
                <a:spcPts val="0"/>
              </a:spcAft>
              <a:buNone/>
            </a:pPr>
            <a:r>
              <a:rPr lang="en" sz="1100" dirty="0">
                <a:solidFill>
                  <a:schemeClr val="dk1"/>
                </a:solidFill>
              </a:rPr>
              <a:t>Two or more persons related by birth, marriage, adoption, civil union, or similar legal status, or who otherwise present themselves as a family.</a:t>
            </a:r>
          </a:p>
          <a:p>
            <a:pPr marL="0" lvl="0" indent="0" algn="l" rtl="0">
              <a:spcBef>
                <a:spcPts val="0"/>
              </a:spcBef>
              <a:spcAft>
                <a:spcPts val="0"/>
              </a:spcAft>
              <a:buNone/>
            </a:pPr>
            <a:endParaRPr lang="en" sz="1100" dirty="0">
              <a:solidFill>
                <a:schemeClr val="dk1"/>
              </a:solidFill>
            </a:endParaRPr>
          </a:p>
          <a:p>
            <a:pPr marL="0" lvl="0" indent="0" algn="l" rtl="0">
              <a:spcBef>
                <a:spcPts val="0"/>
              </a:spcBef>
              <a:spcAft>
                <a:spcPts val="0"/>
              </a:spcAft>
              <a:buNone/>
            </a:pPr>
            <a:r>
              <a:rPr lang="en" sz="1100" i="1" dirty="0">
                <a:solidFill>
                  <a:schemeClr val="dk1"/>
                </a:solidFill>
              </a:rPr>
              <a:t>There is no equivalent to Collective Agent in </a:t>
            </a:r>
            <a:r>
              <a:rPr lang="en-US" sz="1100" i="1" dirty="0">
                <a:solidFill>
                  <a:schemeClr val="dk1"/>
                </a:solidFill>
              </a:rPr>
              <a:t>FRBR or </a:t>
            </a:r>
            <a:r>
              <a:rPr lang="en" sz="1100" i="1" dirty="0">
                <a:solidFill>
                  <a:schemeClr val="dk1"/>
                </a:solidFill>
              </a:rPr>
              <a:t>FRAD.</a:t>
            </a:r>
            <a:endParaRPr sz="1100" i="1" dirty="0">
              <a:solidFill>
                <a:schemeClr val="dk1"/>
              </a:solidFill>
            </a:endParaRPr>
          </a:p>
          <a:p>
            <a:pPr marL="0" lvl="0" indent="0" algn="l" rtl="0">
              <a:spcBef>
                <a:spcPts val="0"/>
              </a:spcBef>
              <a:spcAft>
                <a:spcPts val="0"/>
              </a:spcAft>
              <a:buClr>
                <a:schemeClr val="dk1"/>
              </a:buClr>
              <a:buSzPts val="1100"/>
              <a:buFont typeface="Arial"/>
              <a:buNone/>
            </a:pPr>
            <a:endParaRPr sz="1100" dirty="0">
              <a:solidFill>
                <a:schemeClr val="dk1"/>
              </a:solidFill>
            </a:endParaRPr>
          </a:p>
        </p:txBody>
      </p:sp>
      <p:sp>
        <p:nvSpPr>
          <p:cNvPr id="5" name="Google Shape;175;p28">
            <a:extLst>
              <a:ext uri="{FF2B5EF4-FFF2-40B4-BE49-F238E27FC236}">
                <a16:creationId xmlns:a16="http://schemas.microsoft.com/office/drawing/2014/main" id="{85D1BFD4-9F45-4076-9434-AF0C8DB8BB18}"/>
              </a:ext>
            </a:extLst>
          </p:cNvPr>
          <p:cNvSpPr txBox="1">
            <a:spLocks/>
          </p:cNvSpPr>
          <p:nvPr/>
        </p:nvSpPr>
        <p:spPr>
          <a:xfrm>
            <a:off x="426720" y="1066800"/>
            <a:ext cx="6400800" cy="3385374"/>
          </a:xfrm>
          <a:prstGeom prst="rect">
            <a:avLst/>
          </a:prstGeom>
        </p:spPr>
        <p:txBody>
          <a:bodyPr spcFirstLastPara="1" vert="horz" wrap="square" lIns="91425" tIns="91425" rIns="91425" bIns="91425" rtlCol="0" anchor="t" anchorCtr="0">
            <a:noAutofit/>
          </a:bodyPr>
          <a:lstStyle>
            <a:lvl1pPr marL="457200" lvl="0" indent="-317500" algn="l" defTabSz="685800" rtl="0" eaLnBrk="1" latinLnBrk="0" hangingPunct="1">
              <a:lnSpc>
                <a:spcPct val="90000"/>
              </a:lnSpc>
              <a:spcBef>
                <a:spcPts val="0"/>
              </a:spcBef>
              <a:spcAft>
                <a:spcPts val="0"/>
              </a:spcAft>
              <a:buSzPts val="1400"/>
              <a:buFont typeface="Arial" panose="020B0604020202020204" pitchFamily="34" charset="0"/>
              <a:buChar char="●"/>
              <a:defRPr sz="1400" kern="1200">
                <a:solidFill>
                  <a:schemeClr val="tx1"/>
                </a:solidFill>
                <a:latin typeface="+mn-lt"/>
                <a:ea typeface="+mn-ea"/>
                <a:cs typeface="+mn-cs"/>
              </a:defRPr>
            </a:lvl1pPr>
            <a:lvl2pPr marL="914400" lvl="1"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2pPr>
            <a:lvl3pPr marL="1371600" lvl="2"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3pPr>
            <a:lvl4pPr marL="1828800" lvl="3"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4pPr>
            <a:lvl5pPr marL="2286000" lvl="4"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5pPr>
            <a:lvl6pPr marL="2743200" lvl="5"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6pPr>
            <a:lvl7pPr marL="3200400" lvl="6"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7pPr>
            <a:lvl8pPr marL="3657600" lvl="7"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8pPr>
            <a:lvl9pPr marL="4114800" lvl="8" indent="-304800" algn="l" defTabSz="685800" rtl="0" eaLnBrk="1" latinLnBrk="0" hangingPunct="1">
              <a:lnSpc>
                <a:spcPct val="90000"/>
              </a:lnSpc>
              <a:spcBef>
                <a:spcPts val="1600"/>
              </a:spcBef>
              <a:spcAft>
                <a:spcPts val="1600"/>
              </a:spcAft>
              <a:buSzPts val="1200"/>
              <a:buFont typeface="Arial" panose="020B0604020202020204" pitchFamily="34" charset="0"/>
              <a:buChar char="■"/>
              <a:defRPr sz="1200" kern="1200">
                <a:solidFill>
                  <a:schemeClr val="tx1"/>
                </a:solidFill>
                <a:latin typeface="+mn-lt"/>
                <a:ea typeface="+mn-ea"/>
                <a:cs typeface="+mn-cs"/>
              </a:defRPr>
            </a:lvl9pPr>
          </a:lstStyle>
          <a:p>
            <a:pPr marL="0" indent="0">
              <a:buFont typeface="Arial" panose="020B0604020202020204" pitchFamily="34" charset="0"/>
              <a:buNone/>
            </a:pPr>
            <a:endParaRPr lang="en-US" sz="900" dirty="0">
              <a:solidFill>
                <a:schemeClr val="dk1"/>
              </a:solidFill>
            </a:endParaRPr>
          </a:p>
        </p:txBody>
      </p:sp>
      <p:sp>
        <p:nvSpPr>
          <p:cNvPr id="6" name="Google Shape;175;p28">
            <a:extLst>
              <a:ext uri="{FF2B5EF4-FFF2-40B4-BE49-F238E27FC236}">
                <a16:creationId xmlns:a16="http://schemas.microsoft.com/office/drawing/2014/main" id="{AA9B9113-F819-45D8-ACE8-10B5646A3C5E}"/>
              </a:ext>
            </a:extLst>
          </p:cNvPr>
          <p:cNvSpPr txBox="1">
            <a:spLocks/>
          </p:cNvSpPr>
          <p:nvPr/>
        </p:nvSpPr>
        <p:spPr>
          <a:xfrm>
            <a:off x="487620" y="4400986"/>
            <a:ext cx="2039195" cy="407176"/>
          </a:xfrm>
          <a:prstGeom prst="rect">
            <a:avLst/>
          </a:prstGeom>
        </p:spPr>
        <p:txBody>
          <a:bodyPr spcFirstLastPara="1" vert="horz" wrap="square" lIns="91425" tIns="91425" rIns="91425" bIns="91425" rtlCol="0" anchor="t" anchorCtr="0">
            <a:noAutofit/>
          </a:bodyPr>
          <a:lstStyle>
            <a:lvl1pPr marL="457200" lvl="0" indent="-317500" algn="l" defTabSz="685800" rtl="0" eaLnBrk="1" latinLnBrk="0" hangingPunct="1">
              <a:lnSpc>
                <a:spcPct val="90000"/>
              </a:lnSpc>
              <a:spcBef>
                <a:spcPts val="0"/>
              </a:spcBef>
              <a:spcAft>
                <a:spcPts val="0"/>
              </a:spcAft>
              <a:buSzPts val="1400"/>
              <a:buFont typeface="Arial" panose="020B0604020202020204" pitchFamily="34" charset="0"/>
              <a:buChar char="●"/>
              <a:defRPr sz="1400" kern="1200">
                <a:solidFill>
                  <a:schemeClr val="tx1"/>
                </a:solidFill>
                <a:latin typeface="+mn-lt"/>
                <a:ea typeface="+mn-ea"/>
                <a:cs typeface="+mn-cs"/>
              </a:defRPr>
            </a:lvl1pPr>
            <a:lvl2pPr marL="914400" lvl="1"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2pPr>
            <a:lvl3pPr marL="1371600" lvl="2"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3pPr>
            <a:lvl4pPr marL="1828800" lvl="3"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4pPr>
            <a:lvl5pPr marL="2286000" lvl="4"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5pPr>
            <a:lvl6pPr marL="2743200" lvl="5"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6pPr>
            <a:lvl7pPr marL="3200400" lvl="6"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7pPr>
            <a:lvl8pPr marL="3657600" lvl="7" indent="-304800" algn="l" defTabSz="685800" rtl="0" eaLnBrk="1" latinLnBrk="0" hangingPunct="1">
              <a:lnSpc>
                <a:spcPct val="90000"/>
              </a:lnSpc>
              <a:spcBef>
                <a:spcPts val="1600"/>
              </a:spcBef>
              <a:spcAft>
                <a:spcPts val="0"/>
              </a:spcAft>
              <a:buSzPts val="1200"/>
              <a:buFont typeface="Arial" panose="020B0604020202020204" pitchFamily="34" charset="0"/>
              <a:buChar char="○"/>
              <a:defRPr sz="1200" kern="1200">
                <a:solidFill>
                  <a:schemeClr val="tx1"/>
                </a:solidFill>
                <a:latin typeface="+mn-lt"/>
                <a:ea typeface="+mn-ea"/>
                <a:cs typeface="+mn-cs"/>
              </a:defRPr>
            </a:lvl8pPr>
            <a:lvl9pPr marL="4114800" lvl="8" indent="-304800" algn="l" defTabSz="685800" rtl="0" eaLnBrk="1" latinLnBrk="0" hangingPunct="1">
              <a:lnSpc>
                <a:spcPct val="90000"/>
              </a:lnSpc>
              <a:spcBef>
                <a:spcPts val="1600"/>
              </a:spcBef>
              <a:spcAft>
                <a:spcPts val="1600"/>
              </a:spcAft>
              <a:buSzPts val="1200"/>
              <a:buFont typeface="Arial" panose="020B0604020202020204" pitchFamily="34" charset="0"/>
              <a:buChar char="■"/>
              <a:defRPr sz="1200" kern="1200">
                <a:solidFill>
                  <a:schemeClr val="tx1"/>
                </a:solidFill>
                <a:latin typeface="+mn-lt"/>
                <a:ea typeface="+mn-ea"/>
                <a:cs typeface="+mn-cs"/>
              </a:defRPr>
            </a:lvl9pPr>
          </a:lstStyle>
          <a:p>
            <a:pPr marL="0" indent="0">
              <a:buFont typeface="Arial" panose="020B0604020202020204" pitchFamily="34" charset="0"/>
              <a:buNone/>
            </a:pPr>
            <a:r>
              <a:rPr lang="en-US" sz="1050" i="1" dirty="0">
                <a:solidFill>
                  <a:schemeClr val="dk1"/>
                </a:solidFill>
              </a:rPr>
              <a:t>*See Module 7, </a:t>
            </a:r>
            <a:r>
              <a:rPr lang="en-US" sz="1050" i="1" dirty="0" err="1">
                <a:solidFill>
                  <a:schemeClr val="dk1"/>
                </a:solidFill>
              </a:rPr>
              <a:t>Nomen</a:t>
            </a:r>
            <a:endParaRPr lang="en-US" sz="1000" i="1" dirty="0">
              <a:solidFill>
                <a:schemeClr val="dk1"/>
              </a:solidFill>
            </a:endParaRPr>
          </a:p>
          <a:p>
            <a:pPr marL="0" indent="0">
              <a:buFont typeface="Arial" panose="020B0604020202020204" pitchFamily="34" charset="0"/>
              <a:buNone/>
            </a:pPr>
            <a:endParaRPr lang="en-US" sz="900" dirty="0">
              <a:solidFill>
                <a:schemeClr val="dk1"/>
              </a:solidFill>
            </a:endParaRPr>
          </a:p>
        </p:txBody>
      </p:sp>
      <p:sp>
        <p:nvSpPr>
          <p:cNvPr id="2" name="Slide Number Placeholder 1">
            <a:extLst>
              <a:ext uri="{FF2B5EF4-FFF2-40B4-BE49-F238E27FC236}">
                <a16:creationId xmlns:a16="http://schemas.microsoft.com/office/drawing/2014/main" id="{25187EC8-94FE-4DF6-8280-7613351F09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F1DC80-3235-48C2-9C85-2F390D2686BF}"/>
              </a:ext>
            </a:extLst>
          </p:cNvPr>
          <p:cNvSpPr>
            <a:spLocks noGrp="1"/>
          </p:cNvSpPr>
          <p:nvPr>
            <p:ph type="title"/>
          </p:nvPr>
        </p:nvSpPr>
        <p:spPr/>
        <p:txBody>
          <a:bodyPr/>
          <a:lstStyle/>
          <a:p>
            <a:r>
              <a:rPr lang="en-US" dirty="0"/>
              <a:t>Collective Agent or just a Group?</a:t>
            </a:r>
          </a:p>
        </p:txBody>
      </p:sp>
      <p:sp>
        <p:nvSpPr>
          <p:cNvPr id="6" name="Content Placeholder 5">
            <a:extLst>
              <a:ext uri="{FF2B5EF4-FFF2-40B4-BE49-F238E27FC236}">
                <a16:creationId xmlns:a16="http://schemas.microsoft.com/office/drawing/2014/main" id="{216BC8C7-BBDC-4B83-AF31-B1A03167B8E9}"/>
              </a:ext>
            </a:extLst>
          </p:cNvPr>
          <p:cNvSpPr>
            <a:spLocks noGrp="1"/>
          </p:cNvSpPr>
          <p:nvPr>
            <p:ph idx="1"/>
          </p:nvPr>
        </p:nvSpPr>
        <p:spPr/>
        <p:txBody>
          <a:bodyPr>
            <a:normAutofit fontScale="62500" lnSpcReduction="20000"/>
          </a:bodyPr>
          <a:lstStyle/>
          <a:p>
            <a:pPr marL="457200" lvl="0" indent="-285750">
              <a:spcBef>
                <a:spcPts val="0"/>
              </a:spcBef>
              <a:buClr>
                <a:schemeClr val="dk1"/>
              </a:buClr>
              <a:buSzPts val="900"/>
              <a:buChar char="●"/>
            </a:pPr>
            <a:r>
              <a:rPr lang="en-US" sz="2400" dirty="0">
                <a:solidFill>
                  <a:schemeClr val="dk1"/>
                </a:solidFill>
              </a:rPr>
              <a:t>Groups of persons that do not qualify as agents are not instances of the entity collective agent. The essential distinction between a collective agent and a gathering of people which is not an instance of the entity collective agent, is that the name used by the instance of the entity must be a specific name and not just a generic description for the gathering</a:t>
            </a:r>
            <a:br>
              <a:rPr lang="en-US" sz="2400" dirty="0">
                <a:solidFill>
                  <a:schemeClr val="dk1"/>
                </a:solidFill>
              </a:rPr>
            </a:br>
            <a:r>
              <a:rPr lang="en-US" sz="2400" dirty="0">
                <a:solidFill>
                  <a:schemeClr val="dk1"/>
                </a:solidFill>
              </a:rPr>
              <a:t/>
            </a:r>
            <a:br>
              <a:rPr lang="en-US" sz="2400" dirty="0">
                <a:solidFill>
                  <a:schemeClr val="dk1"/>
                </a:solidFill>
              </a:rPr>
            </a:br>
            <a:r>
              <a:rPr lang="en-US" sz="2000" i="1" dirty="0">
                <a:solidFill>
                  <a:schemeClr val="dk1"/>
                </a:solidFill>
              </a:rPr>
              <a:t>Examples of groups that are not collective agents:</a:t>
            </a:r>
          </a:p>
          <a:p>
            <a:pPr marL="800100" lvl="1" indent="-285750">
              <a:spcBef>
                <a:spcPts val="0"/>
              </a:spcBef>
              <a:buClr>
                <a:schemeClr val="dk1"/>
              </a:buClr>
              <a:buSzPts val="900"/>
              <a:buChar char="●"/>
            </a:pPr>
            <a:r>
              <a:rPr lang="en-US" sz="1900" dirty="0">
                <a:solidFill>
                  <a:schemeClr val="dk1"/>
                </a:solidFill>
              </a:rPr>
              <a:t>national, religious, cultural or ethnic groups</a:t>
            </a:r>
          </a:p>
          <a:p>
            <a:pPr marL="800100" lvl="1" indent="-285750">
              <a:spcBef>
                <a:spcPts val="0"/>
              </a:spcBef>
              <a:buClr>
                <a:schemeClr val="dk1"/>
              </a:buClr>
              <a:buSzPts val="900"/>
              <a:buChar char="●"/>
            </a:pPr>
            <a:r>
              <a:rPr lang="en-US" sz="1900" dirty="0">
                <a:solidFill>
                  <a:schemeClr val="dk1"/>
                </a:solidFill>
              </a:rPr>
              <a:t>gatherings referred to by a general descriptive term instead of a particular name</a:t>
            </a:r>
            <a:r>
              <a:rPr lang="en-US" sz="2100" dirty="0">
                <a:solidFill>
                  <a:schemeClr val="dk1"/>
                </a:solidFill>
              </a:rPr>
              <a:t/>
            </a:r>
            <a:br>
              <a:rPr lang="en-US" sz="2100" dirty="0">
                <a:solidFill>
                  <a:schemeClr val="dk1"/>
                </a:solidFill>
              </a:rPr>
            </a:br>
            <a:endParaRPr lang="en-US" sz="2100" dirty="0">
              <a:solidFill>
                <a:schemeClr val="dk1"/>
              </a:solidFill>
            </a:endParaRPr>
          </a:p>
          <a:p>
            <a:pPr marL="457200" lvl="0" indent="-285750">
              <a:spcBef>
                <a:spcPts val="0"/>
              </a:spcBef>
              <a:buClr>
                <a:schemeClr val="dk1"/>
              </a:buClr>
              <a:buSzPts val="900"/>
              <a:buChar char="●"/>
            </a:pPr>
            <a:r>
              <a:rPr lang="en-US" sz="2400" dirty="0">
                <a:solidFill>
                  <a:schemeClr val="dk1"/>
                </a:solidFill>
              </a:rPr>
              <a:t>A gathering of people is considered a collective agent only when it exhibits organizational characteristics that permit them to perform actions that reflect agency with respect to instances of entities of bibliographic interest. These collective actions may be performed by representatives selected by the whole, rather than by all individual members acting together</a:t>
            </a:r>
            <a:br>
              <a:rPr lang="en-US" sz="2400" dirty="0">
                <a:solidFill>
                  <a:schemeClr val="dk1"/>
                </a:solidFill>
              </a:rPr>
            </a:br>
            <a:r>
              <a:rPr lang="en-US" sz="2400" dirty="0">
                <a:solidFill>
                  <a:schemeClr val="dk1"/>
                </a:solidFill>
              </a:rPr>
              <a:t/>
            </a:r>
            <a:br>
              <a:rPr lang="en-US" sz="2400" dirty="0">
                <a:solidFill>
                  <a:schemeClr val="dk1"/>
                </a:solidFill>
              </a:rPr>
            </a:br>
            <a:r>
              <a:rPr lang="en-US" i="1" dirty="0">
                <a:solidFill>
                  <a:schemeClr val="dk1"/>
                </a:solidFill>
              </a:rPr>
              <a:t>Examples of bibliographic agency by collective agents</a:t>
            </a:r>
            <a:r>
              <a:rPr lang="en-US" sz="2400" i="1" dirty="0">
                <a:solidFill>
                  <a:schemeClr val="dk1"/>
                </a:solidFill>
              </a:rPr>
              <a:t>:</a:t>
            </a:r>
          </a:p>
          <a:p>
            <a:pPr marL="800100" lvl="1" indent="-285750">
              <a:spcBef>
                <a:spcPts val="0"/>
              </a:spcBef>
              <a:buClr>
                <a:schemeClr val="dk1"/>
              </a:buClr>
              <a:buSzPts val="900"/>
              <a:buChar char="●"/>
            </a:pPr>
            <a:r>
              <a:rPr lang="en-US" sz="1900" dirty="0">
                <a:solidFill>
                  <a:schemeClr val="dk1"/>
                </a:solidFill>
              </a:rPr>
              <a:t>A government agency approved a report</a:t>
            </a:r>
          </a:p>
          <a:p>
            <a:pPr marL="800100" lvl="1" indent="-285750">
              <a:spcBef>
                <a:spcPts val="0"/>
              </a:spcBef>
              <a:buClr>
                <a:schemeClr val="dk1"/>
              </a:buClr>
              <a:buSzPts val="900"/>
              <a:buChar char="●"/>
            </a:pPr>
            <a:r>
              <a:rPr lang="en-US" sz="1900" dirty="0">
                <a:solidFill>
                  <a:schemeClr val="dk1"/>
                </a:solidFill>
              </a:rPr>
              <a:t>An academic association published the proceedings of a conference</a:t>
            </a:r>
            <a:r>
              <a:rPr lang="en-US" i="1" dirty="0">
                <a:solidFill>
                  <a:schemeClr val="dk1"/>
                </a:solidFill>
              </a:rPr>
              <a:t> </a:t>
            </a:r>
            <a:endParaRPr lang="en-US" dirty="0"/>
          </a:p>
        </p:txBody>
      </p:sp>
      <p:sp>
        <p:nvSpPr>
          <p:cNvPr id="2" name="Slide Number Placeholder 1">
            <a:extLst>
              <a:ext uri="{FF2B5EF4-FFF2-40B4-BE49-F238E27FC236}">
                <a16:creationId xmlns:a16="http://schemas.microsoft.com/office/drawing/2014/main" id="{C8E79A86-EF26-4D0E-8091-57EFB5FE2D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785845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Collective </a:t>
            </a:r>
            <a:r>
              <a:rPr lang="en-US" dirty="0"/>
              <a:t>A</a:t>
            </a:r>
            <a:r>
              <a:rPr lang="en" dirty="0"/>
              <a:t>gent</a:t>
            </a:r>
            <a:endParaRPr dirty="0"/>
          </a:p>
        </p:txBody>
      </p:sp>
      <p:pic>
        <p:nvPicPr>
          <p:cNvPr id="221" name="Google Shape;221;p34"/>
          <p:cNvPicPr preferRelativeResize="0"/>
          <p:nvPr/>
        </p:nvPicPr>
        <p:blipFill>
          <a:blip r:embed="rId3">
            <a:alphaModFix/>
          </a:blip>
          <a:stretch>
            <a:fillRect/>
          </a:stretch>
        </p:blipFill>
        <p:spPr>
          <a:xfrm>
            <a:off x="588445" y="1177050"/>
            <a:ext cx="2069604" cy="1828800"/>
          </a:xfrm>
          <a:prstGeom prst="rect">
            <a:avLst/>
          </a:prstGeom>
          <a:noFill/>
          <a:ln>
            <a:noFill/>
          </a:ln>
        </p:spPr>
      </p:pic>
      <p:pic>
        <p:nvPicPr>
          <p:cNvPr id="222" name="Google Shape;222;p34"/>
          <p:cNvPicPr preferRelativeResize="0"/>
          <p:nvPr/>
        </p:nvPicPr>
        <p:blipFill>
          <a:blip r:embed="rId4">
            <a:alphaModFix/>
          </a:blip>
          <a:stretch>
            <a:fillRect/>
          </a:stretch>
        </p:blipFill>
        <p:spPr>
          <a:xfrm>
            <a:off x="378425" y="3453994"/>
            <a:ext cx="2743200" cy="705002"/>
          </a:xfrm>
          <a:prstGeom prst="rect">
            <a:avLst/>
          </a:prstGeom>
          <a:noFill/>
          <a:ln>
            <a:noFill/>
          </a:ln>
        </p:spPr>
      </p:pic>
      <p:pic>
        <p:nvPicPr>
          <p:cNvPr id="223" name="Google Shape;223;p34"/>
          <p:cNvPicPr preferRelativeResize="0"/>
          <p:nvPr/>
        </p:nvPicPr>
        <p:blipFill>
          <a:blip r:embed="rId5">
            <a:alphaModFix/>
          </a:blip>
          <a:stretch>
            <a:fillRect/>
          </a:stretch>
        </p:blipFill>
        <p:spPr>
          <a:xfrm>
            <a:off x="5094931" y="3450966"/>
            <a:ext cx="2518577" cy="1314749"/>
          </a:xfrm>
          <a:prstGeom prst="rect">
            <a:avLst/>
          </a:prstGeom>
          <a:noFill/>
          <a:ln>
            <a:noFill/>
          </a:ln>
        </p:spPr>
      </p:pic>
      <p:pic>
        <p:nvPicPr>
          <p:cNvPr id="224" name="Google Shape;224;p34"/>
          <p:cNvPicPr preferRelativeResize="0"/>
          <p:nvPr/>
        </p:nvPicPr>
        <p:blipFill>
          <a:blip r:embed="rId6">
            <a:alphaModFix/>
          </a:blip>
          <a:stretch>
            <a:fillRect/>
          </a:stretch>
        </p:blipFill>
        <p:spPr>
          <a:xfrm>
            <a:off x="4897956" y="2868814"/>
            <a:ext cx="3657599" cy="414528"/>
          </a:xfrm>
          <a:prstGeom prst="rect">
            <a:avLst/>
          </a:prstGeom>
          <a:noFill/>
          <a:ln>
            <a:noFill/>
          </a:ln>
        </p:spPr>
      </p:pic>
      <p:pic>
        <p:nvPicPr>
          <p:cNvPr id="225" name="Google Shape;225;p34"/>
          <p:cNvPicPr preferRelativeResize="0"/>
          <p:nvPr/>
        </p:nvPicPr>
        <p:blipFill>
          <a:blip r:embed="rId7">
            <a:alphaModFix/>
          </a:blip>
          <a:stretch>
            <a:fillRect/>
          </a:stretch>
        </p:blipFill>
        <p:spPr>
          <a:xfrm>
            <a:off x="3204874" y="2800655"/>
            <a:ext cx="1257300" cy="2011680"/>
          </a:xfrm>
          <a:prstGeom prst="rect">
            <a:avLst/>
          </a:prstGeom>
          <a:noFill/>
          <a:ln>
            <a:noFill/>
          </a:ln>
        </p:spPr>
      </p:pic>
      <p:pic>
        <p:nvPicPr>
          <p:cNvPr id="226" name="Google Shape;226;p34"/>
          <p:cNvPicPr preferRelativeResize="0"/>
          <p:nvPr/>
        </p:nvPicPr>
        <p:blipFill>
          <a:blip r:embed="rId8">
            <a:alphaModFix/>
          </a:blip>
          <a:stretch>
            <a:fillRect/>
          </a:stretch>
        </p:blipFill>
        <p:spPr>
          <a:xfrm>
            <a:off x="6819195" y="542372"/>
            <a:ext cx="1991564" cy="2011680"/>
          </a:xfrm>
          <a:prstGeom prst="rect">
            <a:avLst/>
          </a:prstGeom>
          <a:noFill/>
          <a:ln>
            <a:noFill/>
          </a:ln>
        </p:spPr>
      </p:pic>
      <p:pic>
        <p:nvPicPr>
          <p:cNvPr id="227" name="Google Shape;227;p34"/>
          <p:cNvPicPr preferRelativeResize="0"/>
          <p:nvPr/>
        </p:nvPicPr>
        <p:blipFill>
          <a:blip r:embed="rId9">
            <a:alphaModFix/>
          </a:blip>
          <a:stretch>
            <a:fillRect/>
          </a:stretch>
        </p:blipFill>
        <p:spPr>
          <a:xfrm>
            <a:off x="3629780" y="822901"/>
            <a:ext cx="2564543" cy="1622700"/>
          </a:xfrm>
          <a:prstGeom prst="rect">
            <a:avLst/>
          </a:prstGeom>
          <a:noFill/>
          <a:ln>
            <a:noFill/>
          </a:ln>
        </p:spPr>
      </p:pic>
      <p:sp>
        <p:nvSpPr>
          <p:cNvPr id="2" name="TextBox 1">
            <a:extLst>
              <a:ext uri="{FF2B5EF4-FFF2-40B4-BE49-F238E27FC236}">
                <a16:creationId xmlns:a16="http://schemas.microsoft.com/office/drawing/2014/main" id="{DC04A7AB-FFA0-412D-85AA-F00D863FF2F4}"/>
              </a:ext>
            </a:extLst>
          </p:cNvPr>
          <p:cNvSpPr txBox="1"/>
          <p:nvPr/>
        </p:nvSpPr>
        <p:spPr>
          <a:xfrm>
            <a:off x="3716524" y="2437907"/>
            <a:ext cx="2069604" cy="230832"/>
          </a:xfrm>
          <a:prstGeom prst="rect">
            <a:avLst/>
          </a:prstGeom>
          <a:noFill/>
        </p:spPr>
        <p:txBody>
          <a:bodyPr wrap="square" rtlCol="0">
            <a:spAutoFit/>
          </a:bodyPr>
          <a:lstStyle/>
          <a:p>
            <a:r>
              <a:rPr lang="en-US" sz="900" i="1" dirty="0"/>
              <a:t>The Government of the United States</a:t>
            </a:r>
          </a:p>
        </p:txBody>
      </p:sp>
      <p:sp>
        <p:nvSpPr>
          <p:cNvPr id="12" name="TextBox 11">
            <a:extLst>
              <a:ext uri="{FF2B5EF4-FFF2-40B4-BE49-F238E27FC236}">
                <a16:creationId xmlns:a16="http://schemas.microsoft.com/office/drawing/2014/main" id="{FE1155F5-B6AF-48A9-95C8-6DF14C677EA1}"/>
              </a:ext>
            </a:extLst>
          </p:cNvPr>
          <p:cNvSpPr txBox="1"/>
          <p:nvPr/>
        </p:nvSpPr>
        <p:spPr>
          <a:xfrm>
            <a:off x="5173969" y="4761094"/>
            <a:ext cx="1806259" cy="230832"/>
          </a:xfrm>
          <a:prstGeom prst="rect">
            <a:avLst/>
          </a:prstGeom>
          <a:noFill/>
        </p:spPr>
        <p:txBody>
          <a:bodyPr wrap="square" rtlCol="0">
            <a:spAutoFit/>
          </a:bodyPr>
          <a:lstStyle/>
          <a:p>
            <a:r>
              <a:rPr lang="en-US" sz="900" i="1" dirty="0"/>
              <a:t>The Government of Canada</a:t>
            </a:r>
          </a:p>
        </p:txBody>
      </p:sp>
      <p:sp>
        <p:nvSpPr>
          <p:cNvPr id="13" name="TextBox 12">
            <a:extLst>
              <a:ext uri="{FF2B5EF4-FFF2-40B4-BE49-F238E27FC236}">
                <a16:creationId xmlns:a16="http://schemas.microsoft.com/office/drawing/2014/main" id="{FB05C60B-0500-4673-822D-9650E2B69A62}"/>
              </a:ext>
            </a:extLst>
          </p:cNvPr>
          <p:cNvSpPr txBox="1"/>
          <p:nvPr/>
        </p:nvSpPr>
        <p:spPr>
          <a:xfrm>
            <a:off x="6844603" y="2538022"/>
            <a:ext cx="768905" cy="230832"/>
          </a:xfrm>
          <a:prstGeom prst="rect">
            <a:avLst/>
          </a:prstGeom>
          <a:noFill/>
        </p:spPr>
        <p:txBody>
          <a:bodyPr wrap="square" rtlCol="0">
            <a:spAutoFit/>
          </a:bodyPr>
          <a:lstStyle/>
          <a:p>
            <a:r>
              <a:rPr lang="en-US" sz="900" i="1" dirty="0"/>
              <a:t>The Beatles</a:t>
            </a:r>
          </a:p>
        </p:txBody>
      </p:sp>
      <p:sp>
        <p:nvSpPr>
          <p:cNvPr id="14" name="TextBox 13">
            <a:extLst>
              <a:ext uri="{FF2B5EF4-FFF2-40B4-BE49-F238E27FC236}">
                <a16:creationId xmlns:a16="http://schemas.microsoft.com/office/drawing/2014/main" id="{5A0252EE-AB86-4109-8882-0E6C073678C4}"/>
              </a:ext>
            </a:extLst>
          </p:cNvPr>
          <p:cNvSpPr txBox="1"/>
          <p:nvPr/>
        </p:nvSpPr>
        <p:spPr>
          <a:xfrm>
            <a:off x="671694" y="2999090"/>
            <a:ext cx="2069604" cy="230832"/>
          </a:xfrm>
          <a:prstGeom prst="rect">
            <a:avLst/>
          </a:prstGeom>
          <a:noFill/>
        </p:spPr>
        <p:txBody>
          <a:bodyPr wrap="square" rtlCol="0">
            <a:spAutoFit/>
          </a:bodyPr>
          <a:lstStyle/>
          <a:p>
            <a:r>
              <a:rPr lang="en-US" sz="900" i="1" dirty="0"/>
              <a:t>The Romanoff Family</a:t>
            </a:r>
          </a:p>
        </p:txBody>
      </p:sp>
      <p:sp>
        <p:nvSpPr>
          <p:cNvPr id="3" name="Slide Number Placeholder 2">
            <a:extLst>
              <a:ext uri="{FF2B5EF4-FFF2-40B4-BE49-F238E27FC236}">
                <a16:creationId xmlns:a16="http://schemas.microsoft.com/office/drawing/2014/main" id="{F5DB899E-8149-491B-994A-B179786B710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274320" y="182880"/>
            <a:ext cx="8595300" cy="54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Collective agent [LRM-E8]</a:t>
            </a:r>
            <a:endParaRPr/>
          </a:p>
        </p:txBody>
      </p:sp>
      <p:sp>
        <p:nvSpPr>
          <p:cNvPr id="183" name="Google Shape;183;p29"/>
          <p:cNvSpPr txBox="1">
            <a:spLocks noGrp="1"/>
          </p:cNvSpPr>
          <p:nvPr>
            <p:ph type="body" idx="1"/>
          </p:nvPr>
        </p:nvSpPr>
        <p:spPr>
          <a:xfrm>
            <a:off x="274319" y="914400"/>
            <a:ext cx="8218751" cy="40233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b="1" dirty="0">
                <a:solidFill>
                  <a:schemeClr val="dk1"/>
                </a:solidFill>
              </a:rPr>
              <a:t>Superclass:</a:t>
            </a:r>
            <a:endParaRPr dirty="0">
              <a:solidFill>
                <a:schemeClr val="dk1"/>
              </a:solidFill>
            </a:endParaRPr>
          </a:p>
          <a:p>
            <a:pPr marL="914400" lvl="1" indent="-304800" algn="l" rtl="0">
              <a:spcBef>
                <a:spcPts val="0"/>
              </a:spcBef>
              <a:spcAft>
                <a:spcPts val="0"/>
              </a:spcAft>
              <a:buClr>
                <a:schemeClr val="dk1"/>
              </a:buClr>
              <a:buSzPts val="1200"/>
              <a:buChar char="○"/>
            </a:pPr>
            <a:r>
              <a:rPr lang="en" sz="1400" dirty="0">
                <a:solidFill>
                  <a:schemeClr val="dk1"/>
                </a:solidFill>
              </a:rPr>
              <a:t>Agent [LRM-E6] (An entity capable of deliberate actions, of being granted rights, and of being held accountable for its actions)</a:t>
            </a:r>
            <a:endParaRPr sz="1400" dirty="0">
              <a:solidFill>
                <a:schemeClr val="dk1"/>
              </a:solidFill>
            </a:endParaRPr>
          </a:p>
          <a:p>
            <a:pPr marL="457200" lvl="0" indent="-304800" algn="l" rtl="0">
              <a:spcBef>
                <a:spcPts val="0"/>
              </a:spcBef>
              <a:spcAft>
                <a:spcPts val="0"/>
              </a:spcAft>
              <a:buClr>
                <a:schemeClr val="dk1"/>
              </a:buClr>
              <a:buSzPts val="1200"/>
              <a:buChar char="●"/>
            </a:pPr>
            <a:r>
              <a:rPr lang="en" b="1" dirty="0">
                <a:solidFill>
                  <a:schemeClr val="dk1"/>
                </a:solidFill>
              </a:rPr>
              <a:t>Subclass:</a:t>
            </a:r>
            <a:r>
              <a:rPr lang="en" dirty="0">
                <a:solidFill>
                  <a:schemeClr val="dk1"/>
                </a:solidFill>
              </a:rPr>
              <a:t> none</a:t>
            </a:r>
            <a:endParaRPr dirty="0">
              <a:solidFill>
                <a:schemeClr val="dk1"/>
              </a:solidFill>
            </a:endParaRPr>
          </a:p>
          <a:p>
            <a:pPr marL="457200" lvl="0" indent="-298450" algn="l" rtl="0">
              <a:spcBef>
                <a:spcPts val="0"/>
              </a:spcBef>
              <a:spcAft>
                <a:spcPts val="0"/>
              </a:spcAft>
              <a:buClr>
                <a:schemeClr val="dk1"/>
              </a:buClr>
              <a:buSzPts val="1100"/>
              <a:buChar char="●"/>
            </a:pPr>
            <a:r>
              <a:rPr lang="en" b="1" dirty="0">
                <a:solidFill>
                  <a:schemeClr val="dk1"/>
                </a:solidFill>
              </a:rPr>
              <a:t>Disjoint with:</a:t>
            </a:r>
            <a:endParaRPr dirty="0">
              <a:solidFill>
                <a:schemeClr val="dk1"/>
              </a:solidFill>
            </a:endParaRPr>
          </a:p>
          <a:p>
            <a:pPr marL="914400" lvl="1" indent="-298450" algn="l" rtl="0">
              <a:spcBef>
                <a:spcPts val="0"/>
              </a:spcBef>
              <a:spcAft>
                <a:spcPts val="0"/>
              </a:spcAft>
              <a:buClr>
                <a:schemeClr val="dk1"/>
              </a:buClr>
              <a:buSzPts val="1100"/>
              <a:buChar char="○"/>
            </a:pPr>
            <a:r>
              <a:rPr lang="en" sz="1400" dirty="0">
                <a:solidFill>
                  <a:schemeClr val="dk1"/>
                </a:solidFill>
              </a:rPr>
              <a:t>Person [LRM-E7] (An individual human being)</a:t>
            </a:r>
            <a:endParaRPr sz="1400" dirty="0">
              <a:solidFill>
                <a:schemeClr val="dk1"/>
              </a:solidFill>
            </a:endParaRPr>
          </a:p>
          <a:p>
            <a:pPr marL="0" lvl="0" indent="0" algn="l" rtl="0">
              <a:spcBef>
                <a:spcPts val="0"/>
              </a:spcBef>
              <a:spcAft>
                <a:spcPts val="0"/>
              </a:spcAft>
              <a:buNone/>
            </a:pPr>
            <a:endParaRPr dirty="0"/>
          </a:p>
        </p:txBody>
      </p:sp>
      <p:sp>
        <p:nvSpPr>
          <p:cNvPr id="5" name="Rectangle: Rounded Corners 4">
            <a:extLst>
              <a:ext uri="{FF2B5EF4-FFF2-40B4-BE49-F238E27FC236}">
                <a16:creationId xmlns:a16="http://schemas.microsoft.com/office/drawing/2014/main" id="{CB94C05E-944A-4FAA-B781-A00C421C46BF}"/>
              </a:ext>
            </a:extLst>
          </p:cNvPr>
          <p:cNvSpPr/>
          <p:nvPr/>
        </p:nvSpPr>
        <p:spPr>
          <a:xfrm>
            <a:off x="1932772" y="2571750"/>
            <a:ext cx="1264677" cy="531033"/>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AGENT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sp>
        <p:nvSpPr>
          <p:cNvPr id="6" name="Rectangle: Rounded Corners 5">
            <a:extLst>
              <a:ext uri="{FF2B5EF4-FFF2-40B4-BE49-F238E27FC236}">
                <a16:creationId xmlns:a16="http://schemas.microsoft.com/office/drawing/2014/main" id="{D387E227-7E61-4A9D-A299-72C1CEA3F60F}"/>
              </a:ext>
            </a:extLst>
          </p:cNvPr>
          <p:cNvSpPr/>
          <p:nvPr/>
        </p:nvSpPr>
        <p:spPr>
          <a:xfrm>
            <a:off x="1932523" y="4209406"/>
            <a:ext cx="1264677" cy="503268"/>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dirty="0">
                <a:solidFill>
                  <a:srgbClr val="FFFFFF"/>
                </a:solidFill>
                <a:ea typeface="+mn-ea"/>
                <a:cs typeface="+mn-cs"/>
              </a:rPr>
              <a:t>COLLECTIVE AGENT</a:t>
            </a:r>
            <a:endParaRPr kumimoji="0" lang="en-US" sz="1100" b="0" i="0" u="none" strike="noStrike" kern="0" cap="none" spc="0" normalizeH="0" baseline="0" noProof="0" dirty="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cxnSp>
        <p:nvCxnSpPr>
          <p:cNvPr id="7" name="Straight Arrow Connector 6">
            <a:extLst>
              <a:ext uri="{FF2B5EF4-FFF2-40B4-BE49-F238E27FC236}">
                <a16:creationId xmlns:a16="http://schemas.microsoft.com/office/drawing/2014/main" id="{DFC4E7A7-F483-48F7-8BF1-F20F3301C6CB}"/>
              </a:ext>
            </a:extLst>
          </p:cNvPr>
          <p:cNvCxnSpPr>
            <a:cxnSpLocks/>
            <a:stCxn id="6" idx="0"/>
            <a:endCxn id="5" idx="2"/>
          </p:cNvCxnSpPr>
          <p:nvPr/>
        </p:nvCxnSpPr>
        <p:spPr>
          <a:xfrm flipV="1">
            <a:off x="2564862" y="3102783"/>
            <a:ext cx="249" cy="1106623"/>
          </a:xfrm>
          <a:prstGeom prst="straightConnector1">
            <a:avLst/>
          </a:prstGeom>
          <a:noFill/>
          <a:ln w="41275" cap="flat" cmpd="sng" algn="ctr">
            <a:solidFill>
              <a:srgbClr val="5B9BD5">
                <a:shade val="95000"/>
                <a:satMod val="105000"/>
              </a:srgbClr>
            </a:solidFill>
            <a:prstDash val="solid"/>
            <a:tailEnd type="triangle"/>
          </a:ln>
          <a:effectLst/>
        </p:spPr>
      </p:cxnSp>
      <p:sp>
        <p:nvSpPr>
          <p:cNvPr id="8" name="Rectangle 7">
            <a:extLst>
              <a:ext uri="{FF2B5EF4-FFF2-40B4-BE49-F238E27FC236}">
                <a16:creationId xmlns:a16="http://schemas.microsoft.com/office/drawing/2014/main" id="{9BC9A121-3F28-4623-BEC2-625AFA989A73}"/>
              </a:ext>
            </a:extLst>
          </p:cNvPr>
          <p:cNvSpPr/>
          <p:nvPr/>
        </p:nvSpPr>
        <p:spPr>
          <a:xfrm>
            <a:off x="1979967" y="3600484"/>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HAS SUPERCLASS</a:t>
            </a:r>
          </a:p>
        </p:txBody>
      </p:sp>
      <p:sp>
        <p:nvSpPr>
          <p:cNvPr id="9" name="Rectangle 8">
            <a:extLst>
              <a:ext uri="{FF2B5EF4-FFF2-40B4-BE49-F238E27FC236}">
                <a16:creationId xmlns:a16="http://schemas.microsoft.com/office/drawing/2014/main" id="{D930F09C-4138-4730-BB2C-B1ED64C250D5}"/>
              </a:ext>
            </a:extLst>
          </p:cNvPr>
          <p:cNvSpPr/>
          <p:nvPr/>
        </p:nvSpPr>
        <p:spPr>
          <a:xfrm>
            <a:off x="3484941" y="4343897"/>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IS DISJOINT WITH</a:t>
            </a:r>
          </a:p>
        </p:txBody>
      </p:sp>
      <p:sp>
        <p:nvSpPr>
          <p:cNvPr id="10" name="Rectangle: Rounded Corners 9">
            <a:extLst>
              <a:ext uri="{FF2B5EF4-FFF2-40B4-BE49-F238E27FC236}">
                <a16:creationId xmlns:a16="http://schemas.microsoft.com/office/drawing/2014/main" id="{A574F9A2-C0E2-4874-B22A-65A994CDE00E}"/>
              </a:ext>
            </a:extLst>
          </p:cNvPr>
          <p:cNvSpPr/>
          <p:nvPr/>
        </p:nvSpPr>
        <p:spPr>
          <a:xfrm>
            <a:off x="5143145" y="4206731"/>
            <a:ext cx="1218466" cy="503268"/>
          </a:xfrm>
          <a:prstGeom prst="roundRect">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PERSON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latin typeface="Arial"/>
                <a:ea typeface="+mn-ea"/>
                <a:cs typeface="+mn-cs"/>
              </a:rPr>
              <a:t>(entity)</a:t>
            </a:r>
          </a:p>
        </p:txBody>
      </p:sp>
      <p:cxnSp>
        <p:nvCxnSpPr>
          <p:cNvPr id="11" name="Straight Arrow Connector 10">
            <a:extLst>
              <a:ext uri="{FF2B5EF4-FFF2-40B4-BE49-F238E27FC236}">
                <a16:creationId xmlns:a16="http://schemas.microsoft.com/office/drawing/2014/main" id="{81241159-1C4F-4288-B888-54CB574D94DE}"/>
              </a:ext>
            </a:extLst>
          </p:cNvPr>
          <p:cNvCxnSpPr>
            <a:cxnSpLocks/>
            <a:stCxn id="10" idx="0"/>
            <a:endCxn id="5" idx="2"/>
          </p:cNvCxnSpPr>
          <p:nvPr/>
        </p:nvCxnSpPr>
        <p:spPr>
          <a:xfrm flipH="1" flipV="1">
            <a:off x="2565111" y="3102783"/>
            <a:ext cx="3187267" cy="1103948"/>
          </a:xfrm>
          <a:prstGeom prst="straightConnector1">
            <a:avLst/>
          </a:prstGeom>
          <a:noFill/>
          <a:ln w="41275" cap="flat" cmpd="sng" algn="ctr">
            <a:solidFill>
              <a:srgbClr val="5B9BD5">
                <a:shade val="95000"/>
                <a:satMod val="105000"/>
              </a:srgbClr>
            </a:solidFill>
            <a:prstDash val="solid"/>
            <a:tailEnd type="triangle"/>
          </a:ln>
          <a:effectLst/>
        </p:spPr>
      </p:cxnSp>
      <p:sp>
        <p:nvSpPr>
          <p:cNvPr id="13" name="Rectangle 12">
            <a:extLst>
              <a:ext uri="{FF2B5EF4-FFF2-40B4-BE49-F238E27FC236}">
                <a16:creationId xmlns:a16="http://schemas.microsoft.com/office/drawing/2014/main" id="{7F854845-9176-459D-B2B7-84D44AEB313F}"/>
              </a:ext>
            </a:extLst>
          </p:cNvPr>
          <p:cNvSpPr/>
          <p:nvPr/>
        </p:nvSpPr>
        <p:spPr>
          <a:xfrm>
            <a:off x="3772682" y="3588994"/>
            <a:ext cx="1370463" cy="228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HAS SUPERCLASS</a:t>
            </a:r>
          </a:p>
        </p:txBody>
      </p:sp>
      <p:sp>
        <p:nvSpPr>
          <p:cNvPr id="2" name="Slide Number Placeholder 1">
            <a:extLst>
              <a:ext uri="{FF2B5EF4-FFF2-40B4-BE49-F238E27FC236}">
                <a16:creationId xmlns:a16="http://schemas.microsoft.com/office/drawing/2014/main" id="{B0A74722-AC30-4AA2-9725-A2542FD0C6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E81F93-A120-4158-AC12-D15A44E18A83}"/>
              </a:ext>
            </a:extLst>
          </p:cNvPr>
          <p:cNvSpPr>
            <a:spLocks noGrp="1"/>
          </p:cNvSpPr>
          <p:nvPr>
            <p:ph type="title"/>
          </p:nvPr>
        </p:nvSpPr>
        <p:spPr/>
        <p:txBody>
          <a:bodyPr/>
          <a:lstStyle/>
          <a:p>
            <a:r>
              <a:rPr lang="en-US" dirty="0"/>
              <a:t>Collective Agent Relationships</a:t>
            </a:r>
          </a:p>
        </p:txBody>
      </p:sp>
      <p:graphicFrame>
        <p:nvGraphicFramePr>
          <p:cNvPr id="7" name="Table 5">
            <a:extLst>
              <a:ext uri="{FF2B5EF4-FFF2-40B4-BE49-F238E27FC236}">
                <a16:creationId xmlns:a16="http://schemas.microsoft.com/office/drawing/2014/main" id="{3BCCDD98-09FF-418D-9AE0-A11AA05235A3}"/>
              </a:ext>
            </a:extLst>
          </p:cNvPr>
          <p:cNvGraphicFramePr>
            <a:graphicFrameLocks noGrp="1"/>
          </p:cNvGraphicFramePr>
          <p:nvPr>
            <p:extLst>
              <p:ext uri="{D42A27DB-BD31-4B8C-83A1-F6EECF244321}">
                <p14:modId xmlns:p14="http://schemas.microsoft.com/office/powerpoint/2010/main" val="2103096427"/>
              </p:ext>
            </p:extLst>
          </p:nvPr>
        </p:nvGraphicFramePr>
        <p:xfrm>
          <a:off x="628650" y="1944402"/>
          <a:ext cx="6867973" cy="1729372"/>
        </p:xfrm>
        <a:graphic>
          <a:graphicData uri="http://schemas.openxmlformats.org/drawingml/2006/table">
            <a:tbl>
              <a:tblPr firstRow="1" bandRow="1"/>
              <a:tblGrid>
                <a:gridCol w="878638">
                  <a:extLst>
                    <a:ext uri="{9D8B030D-6E8A-4147-A177-3AD203B41FA5}">
                      <a16:colId xmlns:a16="http://schemas.microsoft.com/office/drawing/2014/main" val="1784725830"/>
                    </a:ext>
                  </a:extLst>
                </a:gridCol>
                <a:gridCol w="1165742">
                  <a:extLst>
                    <a:ext uri="{9D8B030D-6E8A-4147-A177-3AD203B41FA5}">
                      <a16:colId xmlns:a16="http://schemas.microsoft.com/office/drawing/2014/main" val="2689814037"/>
                    </a:ext>
                  </a:extLst>
                </a:gridCol>
                <a:gridCol w="1147334">
                  <a:extLst>
                    <a:ext uri="{9D8B030D-6E8A-4147-A177-3AD203B41FA5}">
                      <a16:colId xmlns:a16="http://schemas.microsoft.com/office/drawing/2014/main" val="3233961439"/>
                    </a:ext>
                  </a:extLst>
                </a:gridCol>
                <a:gridCol w="1411231">
                  <a:extLst>
                    <a:ext uri="{9D8B030D-6E8A-4147-A177-3AD203B41FA5}">
                      <a16:colId xmlns:a16="http://schemas.microsoft.com/office/drawing/2014/main" val="2288597380"/>
                    </a:ext>
                  </a:extLst>
                </a:gridCol>
                <a:gridCol w="2265028">
                  <a:extLst>
                    <a:ext uri="{9D8B030D-6E8A-4147-A177-3AD203B41FA5}">
                      <a16:colId xmlns:a16="http://schemas.microsoft.com/office/drawing/2014/main" val="1082521214"/>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err="1">
                          <a:solidFill>
                            <a:schemeClr val="dk1"/>
                          </a:solidFill>
                          <a:latin typeface="Arial"/>
                          <a:ea typeface="+mn-ea"/>
                          <a:cs typeface="+mn-cs"/>
                          <a:sym typeface="Arial"/>
                        </a:rPr>
                        <a:t>LRM-R30i</a:t>
                      </a:r>
                      <a:endParaRPr lang="en-US" sz="1000" b="0" i="0" u="none" strike="noStrike" kern="1200" cap="none" dirty="0">
                        <a:solidFill>
                          <a:schemeClr val="dk1"/>
                        </a:solidFill>
                        <a:latin typeface="Arial"/>
                        <a:ea typeface="+mn-ea"/>
                        <a:cs typeface="+mn-cs"/>
                        <a:sym typeface="Arial"/>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has member</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is member of</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Agent</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LRM-R31</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a:solidFill>
                            <a:schemeClr val="dk1"/>
                          </a:solidFill>
                          <a:latin typeface="Arial"/>
                          <a:ea typeface="+mn-ea"/>
                          <a:cs typeface="+mn-cs"/>
                          <a:sym typeface="Arial"/>
                        </a:rPr>
                        <a:t>Collective Agent</a:t>
                      </a:r>
                      <a:endParaRPr lang="en-US" sz="1000" b="0" i="0" u="none" strike="noStrike" kern="1200" cap="none" noProof="0" dirty="0">
                        <a:solidFill>
                          <a:schemeClr val="dk1"/>
                        </a:solidFill>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has part</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is part of</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LRM-R31i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a:solidFill>
                            <a:schemeClr val="dk1"/>
                          </a:solidFill>
                          <a:latin typeface="Arial"/>
                          <a:ea typeface="+mn-ea"/>
                          <a:cs typeface="+mn-cs"/>
                          <a:sym typeface="Arial"/>
                        </a:rPr>
                        <a:t>Collective Agent</a:t>
                      </a:r>
                      <a:endParaRPr lang="en-US" sz="1000" b="0" i="0" u="none" strike="noStrike" kern="1200" cap="none" noProof="0" dirty="0">
                        <a:solidFill>
                          <a:schemeClr val="dk1"/>
                        </a:solidFill>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is part of</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has part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1423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LRM-R32</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a:solidFill>
                            <a:schemeClr val="dk1"/>
                          </a:solidFill>
                          <a:latin typeface="Arial"/>
                          <a:ea typeface="+mn-ea"/>
                          <a:cs typeface="+mn-cs"/>
                          <a:sym typeface="Arial"/>
                        </a:rPr>
                        <a:t>Collective Agent</a:t>
                      </a:r>
                      <a:endParaRPr lang="en-US" sz="1000" b="0" i="0" u="none" strike="noStrike" kern="1200" cap="none" noProof="0" dirty="0">
                        <a:solidFill>
                          <a:schemeClr val="dk1"/>
                        </a:solidFill>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precedes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succeeds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LRM-R32i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succeeds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precedes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i="0" u="none" strike="noStrike" kern="1200" cap="none" noProof="0" dirty="0">
                          <a:solidFill>
                            <a:schemeClr val="dk1"/>
                          </a:solidFill>
                          <a:latin typeface="Arial"/>
                          <a:ea typeface="+mn-ea"/>
                          <a:cs typeface="+mn-cs"/>
                          <a:sym typeface="Arial"/>
                        </a:rPr>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bl>
          </a:graphicData>
        </a:graphic>
      </p:graphicFrame>
      <p:sp>
        <p:nvSpPr>
          <p:cNvPr id="8" name="TextBox 7">
            <a:extLst>
              <a:ext uri="{FF2B5EF4-FFF2-40B4-BE49-F238E27FC236}">
                <a16:creationId xmlns:a16="http://schemas.microsoft.com/office/drawing/2014/main" id="{03FA821D-4844-4D57-BBF6-B76C1E71AAB1}"/>
              </a:ext>
            </a:extLst>
          </p:cNvPr>
          <p:cNvSpPr txBox="1"/>
          <p:nvPr/>
        </p:nvSpPr>
        <p:spPr>
          <a:xfrm>
            <a:off x="628650" y="1225886"/>
            <a:ext cx="4928542" cy="307777"/>
          </a:xfrm>
          <a:prstGeom prst="rect">
            <a:avLst/>
          </a:prstGeom>
          <a:noFill/>
        </p:spPr>
        <p:txBody>
          <a:bodyPr wrap="square" rtlCol="0">
            <a:spAutoFit/>
          </a:bodyPr>
          <a:lstStyle/>
          <a:p>
            <a:r>
              <a:rPr lang="en-US" sz="1400" dirty="0"/>
              <a:t>The Collective Agent has the following unique relationships:</a:t>
            </a:r>
          </a:p>
        </p:txBody>
      </p:sp>
      <p:sp>
        <p:nvSpPr>
          <p:cNvPr id="2" name="Slide Number Placeholder 1">
            <a:extLst>
              <a:ext uri="{FF2B5EF4-FFF2-40B4-BE49-F238E27FC236}">
                <a16:creationId xmlns:a16="http://schemas.microsoft.com/office/drawing/2014/main" id="{B7A3FE13-5501-4D8F-8FF2-9E3DFE65F87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1479275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0D6AA8-DE5B-4E68-980F-A2CD77F2ACCB}"/>
              </a:ext>
            </a:extLst>
          </p:cNvPr>
          <p:cNvSpPr>
            <a:spLocks noGrp="1"/>
          </p:cNvSpPr>
          <p:nvPr>
            <p:ph type="title"/>
          </p:nvPr>
        </p:nvSpPr>
        <p:spPr/>
        <p:txBody>
          <a:bodyPr/>
          <a:lstStyle/>
          <a:p>
            <a:r>
              <a:rPr lang="en-US" dirty="0"/>
              <a:t>Collective Agent Relationships</a:t>
            </a:r>
          </a:p>
        </p:txBody>
      </p:sp>
      <p:sp>
        <p:nvSpPr>
          <p:cNvPr id="11" name="TextBox 10">
            <a:extLst>
              <a:ext uri="{FF2B5EF4-FFF2-40B4-BE49-F238E27FC236}">
                <a16:creationId xmlns:a16="http://schemas.microsoft.com/office/drawing/2014/main" id="{55C1C225-CD30-48A5-9886-1A0FA681C3C8}"/>
              </a:ext>
            </a:extLst>
          </p:cNvPr>
          <p:cNvSpPr txBox="1"/>
          <p:nvPr/>
        </p:nvSpPr>
        <p:spPr>
          <a:xfrm>
            <a:off x="727364" y="1195078"/>
            <a:ext cx="7787986" cy="307777"/>
          </a:xfrm>
          <a:prstGeom prst="rect">
            <a:avLst/>
          </a:prstGeom>
          <a:noFill/>
        </p:spPr>
        <p:txBody>
          <a:bodyPr wrap="square" rtlCol="0">
            <a:spAutoFit/>
          </a:bodyPr>
          <a:lstStyle/>
          <a:p>
            <a:r>
              <a:rPr lang="en-US" sz="1400" dirty="0"/>
              <a:t>The Collective Agent entity also inherits all the relationships from Agent (superclass of Collective Agent)…</a:t>
            </a:r>
          </a:p>
        </p:txBody>
      </p:sp>
      <p:sp>
        <p:nvSpPr>
          <p:cNvPr id="12" name="TextBox 11">
            <a:extLst>
              <a:ext uri="{FF2B5EF4-FFF2-40B4-BE49-F238E27FC236}">
                <a16:creationId xmlns:a16="http://schemas.microsoft.com/office/drawing/2014/main" id="{603C683B-5199-4360-95D2-333D17E9B2C0}"/>
              </a:ext>
            </a:extLst>
          </p:cNvPr>
          <p:cNvSpPr txBox="1"/>
          <p:nvPr/>
        </p:nvSpPr>
        <p:spPr>
          <a:xfrm>
            <a:off x="7041415" y="4500324"/>
            <a:ext cx="763398" cy="369332"/>
          </a:xfrm>
          <a:prstGeom prst="rect">
            <a:avLst/>
          </a:prstGeom>
          <a:noFill/>
        </p:spPr>
        <p:txBody>
          <a:bodyPr wrap="square" rtlCol="0">
            <a:spAutoFit/>
          </a:bodyPr>
          <a:lstStyle/>
          <a:p>
            <a:r>
              <a:rPr lang="en-US" dirty="0"/>
              <a:t>and…</a:t>
            </a:r>
          </a:p>
        </p:txBody>
      </p:sp>
      <p:graphicFrame>
        <p:nvGraphicFramePr>
          <p:cNvPr id="14" name="Table 13">
            <a:extLst>
              <a:ext uri="{FF2B5EF4-FFF2-40B4-BE49-F238E27FC236}">
                <a16:creationId xmlns:a16="http://schemas.microsoft.com/office/drawing/2014/main" id="{251D315D-BEA3-4F2A-B479-CDA7E1EBDE7C}"/>
              </a:ext>
            </a:extLst>
          </p:cNvPr>
          <p:cNvGraphicFramePr>
            <a:graphicFrameLocks noGrp="1"/>
          </p:cNvGraphicFramePr>
          <p:nvPr>
            <p:extLst>
              <p:ext uri="{D42A27DB-BD31-4B8C-83A1-F6EECF244321}">
                <p14:modId xmlns:p14="http://schemas.microsoft.com/office/powerpoint/2010/main" val="3159983268"/>
              </p:ext>
            </p:extLst>
          </p:nvPr>
        </p:nvGraphicFramePr>
        <p:xfrm>
          <a:off x="793833" y="1650648"/>
          <a:ext cx="6869278" cy="2217052"/>
        </p:xfrm>
        <a:graphic>
          <a:graphicData uri="http://schemas.openxmlformats.org/drawingml/2006/table">
            <a:tbl>
              <a:tblPr firstRow="1" bandRow="1"/>
              <a:tblGrid>
                <a:gridCol w="879943">
                  <a:extLst>
                    <a:ext uri="{9D8B030D-6E8A-4147-A177-3AD203B41FA5}">
                      <a16:colId xmlns:a16="http://schemas.microsoft.com/office/drawing/2014/main" val="1784725830"/>
                    </a:ext>
                  </a:extLst>
                </a:gridCol>
                <a:gridCol w="1165742">
                  <a:extLst>
                    <a:ext uri="{9D8B030D-6E8A-4147-A177-3AD203B41FA5}">
                      <a16:colId xmlns:a16="http://schemas.microsoft.com/office/drawing/2014/main" val="2689814037"/>
                    </a:ext>
                  </a:extLst>
                </a:gridCol>
                <a:gridCol w="1147334">
                  <a:extLst>
                    <a:ext uri="{9D8B030D-6E8A-4147-A177-3AD203B41FA5}">
                      <a16:colId xmlns:a16="http://schemas.microsoft.com/office/drawing/2014/main" val="3233961439"/>
                    </a:ext>
                  </a:extLst>
                </a:gridCol>
                <a:gridCol w="1411231">
                  <a:extLst>
                    <a:ext uri="{9D8B030D-6E8A-4147-A177-3AD203B41FA5}">
                      <a16:colId xmlns:a16="http://schemas.microsoft.com/office/drawing/2014/main" val="2288597380"/>
                    </a:ext>
                  </a:extLst>
                </a:gridCol>
                <a:gridCol w="2265028">
                  <a:extLst>
                    <a:ext uri="{9D8B030D-6E8A-4147-A177-3AD203B41FA5}">
                      <a16:colId xmlns:a16="http://schemas.microsoft.com/office/drawing/2014/main" val="1082521214"/>
                    </a:ext>
                  </a:extLst>
                </a:gridCol>
              </a:tblGrid>
              <a:tr h="327313">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0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LRM-R14</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Agent</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assigned</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assigned by</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err="1"/>
                        <a:t>Nomen</a:t>
                      </a:r>
                      <a:endParaRPr lang="en-US" sz="100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LRM-R5i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Work</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LRM-R6i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Expression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1423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LRM-R7i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created</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created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30080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LRM-R9i</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distributes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distributed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r h="18263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LRM-R30</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ea typeface="+mn-ea"/>
                          <a:cs typeface="+mn-cs"/>
                          <a:sym typeface="Arial"/>
                        </a:rPr>
                        <a:t>Agent</a:t>
                      </a:r>
                      <a:endParaRPr kumimoji="0" lang="en-US" sz="100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member of</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has member</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Collective 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538525028"/>
                  </a:ext>
                </a:extLst>
              </a:tr>
              <a:tr h="2148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err="1">
                          <a:solidFill>
                            <a:schemeClr val="dk1"/>
                          </a:solidFill>
                          <a:latin typeface="Arial"/>
                          <a:ea typeface="+mn-ea"/>
                          <a:cs typeface="+mn-cs"/>
                          <a:sym typeface="Arial"/>
                        </a:rPr>
                        <a:t>LRM-R8i</a:t>
                      </a:r>
                      <a:endParaRPr lang="en-US" sz="1000" b="0" i="0" u="none" strike="noStrike" kern="1200" cap="none" dirty="0">
                        <a:solidFill>
                          <a:schemeClr val="dk1"/>
                        </a:solidFill>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00" b="0" i="0" u="none" strike="noStrike" kern="1200" cap="none" noProof="0" dirty="0">
                          <a:solidFill>
                            <a:schemeClr val="dk1"/>
                          </a:solidFill>
                          <a:latin typeface="Arial"/>
                          <a:ea typeface="+mn-ea"/>
                          <a:cs typeface="+mn-cs"/>
                          <a:sym typeface="Arial"/>
                        </a:rPr>
                        <a:t>Agent</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manufactured</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was manufactured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b="0" i="0" u="none" strike="noStrike" kern="1200" cap="none" dirty="0">
                          <a:solidFill>
                            <a:schemeClr val="dk1"/>
                          </a:solidFill>
                          <a:latin typeface="Arial"/>
                          <a:ea typeface="+mn-ea"/>
                          <a:cs typeface="+mn-cs"/>
                          <a:sym typeface="Arial"/>
                        </a:rPr>
                        <a:t>Manifestation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56327373"/>
                  </a:ext>
                </a:extLst>
              </a:tr>
            </a:tbl>
          </a:graphicData>
        </a:graphic>
      </p:graphicFrame>
      <p:sp>
        <p:nvSpPr>
          <p:cNvPr id="2" name="Slide Number Placeholder 1">
            <a:extLst>
              <a:ext uri="{FF2B5EF4-FFF2-40B4-BE49-F238E27FC236}">
                <a16:creationId xmlns:a16="http://schemas.microsoft.com/office/drawing/2014/main" id="{446134CB-C942-4D75-9A21-4D26218F6BA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graphicFrame>
        <p:nvGraphicFramePr>
          <p:cNvPr id="7" name="Table 6">
            <a:extLst>
              <a:ext uri="{FF2B5EF4-FFF2-40B4-BE49-F238E27FC236}">
                <a16:creationId xmlns:a16="http://schemas.microsoft.com/office/drawing/2014/main" id="{15A06420-4433-409C-8340-39AC233A0A1B}"/>
              </a:ext>
            </a:extLst>
          </p:cNvPr>
          <p:cNvGraphicFramePr>
            <a:graphicFrameLocks noGrp="1"/>
          </p:cNvGraphicFramePr>
          <p:nvPr>
            <p:extLst>
              <p:ext uri="{D42A27DB-BD31-4B8C-83A1-F6EECF244321}">
                <p14:modId xmlns:p14="http://schemas.microsoft.com/office/powerpoint/2010/main" val="406051805"/>
              </p:ext>
            </p:extLst>
          </p:nvPr>
        </p:nvGraphicFramePr>
        <p:xfrm>
          <a:off x="793833" y="3849611"/>
          <a:ext cx="6863530" cy="490966"/>
        </p:xfrm>
        <a:graphic>
          <a:graphicData uri="http://schemas.openxmlformats.org/drawingml/2006/table">
            <a:tbl>
              <a:tblPr firstRow="1" bandRow="1"/>
              <a:tblGrid>
                <a:gridCol w="881584">
                  <a:extLst>
                    <a:ext uri="{9D8B030D-6E8A-4147-A177-3AD203B41FA5}">
                      <a16:colId xmlns:a16="http://schemas.microsoft.com/office/drawing/2014/main" val="1784725830"/>
                    </a:ext>
                  </a:extLst>
                </a:gridCol>
                <a:gridCol w="1162173">
                  <a:extLst>
                    <a:ext uri="{9D8B030D-6E8A-4147-A177-3AD203B41FA5}">
                      <a16:colId xmlns:a16="http://schemas.microsoft.com/office/drawing/2014/main" val="2689814037"/>
                    </a:ext>
                  </a:extLst>
                </a:gridCol>
                <a:gridCol w="1156274">
                  <a:extLst>
                    <a:ext uri="{9D8B030D-6E8A-4147-A177-3AD203B41FA5}">
                      <a16:colId xmlns:a16="http://schemas.microsoft.com/office/drawing/2014/main" val="3233961439"/>
                    </a:ext>
                  </a:extLst>
                </a:gridCol>
                <a:gridCol w="1409945">
                  <a:extLst>
                    <a:ext uri="{9D8B030D-6E8A-4147-A177-3AD203B41FA5}">
                      <a16:colId xmlns:a16="http://schemas.microsoft.com/office/drawing/2014/main" val="2288597380"/>
                    </a:ext>
                  </a:extLst>
                </a:gridCol>
                <a:gridCol w="2253554">
                  <a:extLst>
                    <a:ext uri="{9D8B030D-6E8A-4147-A177-3AD203B41FA5}">
                      <a16:colId xmlns:a16="http://schemas.microsoft.com/office/drawing/2014/main" val="3466421624"/>
                    </a:ext>
                  </a:extLst>
                </a:gridCol>
              </a:tblGrid>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00" dirty="0">
                          <a:solidFill>
                            <a:schemeClr val="dk1"/>
                          </a:solidFill>
                        </a:rPr>
                        <a:t>LRM-R11</a:t>
                      </a:r>
                      <a:r>
                        <a:rPr lang="en-US" sz="1000" dirty="0" err="1">
                          <a:solidFill>
                            <a:schemeClr val="dk1"/>
                          </a:solidFill>
                        </a:rPr>
                        <a:t>i</a:t>
                      </a:r>
                      <a:endParaRPr lang="en-US" sz="10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Agent</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modified</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was modified by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p>
                      <a:r>
                        <a:rPr lang="en-US" sz="1000" dirty="0">
                          <a:latin typeface="Arial" panose="020B0604020202020204" pitchFamily="34" charset="0"/>
                          <a:cs typeface="Arial" panose="020B0604020202020204" pitchFamily="34" charset="0"/>
                        </a:rPr>
                        <a:t>Item</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00" dirty="0">
                          <a:solidFill>
                            <a:schemeClr val="dk1"/>
                          </a:solidFill>
                        </a:rPr>
                        <a:t>LRM-R10</a:t>
                      </a:r>
                      <a:r>
                        <a:rPr lang="en-US" sz="1000" dirty="0" err="1">
                          <a:solidFill>
                            <a:schemeClr val="dk1"/>
                          </a:solidFill>
                        </a:rPr>
                        <a:t>i</a:t>
                      </a:r>
                      <a:endParaRPr lang="en-US" sz="10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sym typeface="Arial"/>
                        </a:rPr>
                        <a:t>Agent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owns</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00" dirty="0"/>
                        <a:t>is owned by</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r>
                        <a:rPr lang="en-US" sz="1000" dirty="0">
                          <a:latin typeface="Arial" panose="020B0604020202020204" pitchFamily="34" charset="0"/>
                          <a:cs typeface="Arial" panose="020B0604020202020204" pitchFamily="34" charset="0"/>
                        </a:rPr>
                        <a:t>Item</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bl>
          </a:graphicData>
        </a:graphic>
      </p:graphicFrame>
    </p:spTree>
    <p:extLst>
      <p:ext uri="{BB962C8B-B14F-4D97-AF65-F5344CB8AC3E}">
        <p14:creationId xmlns:p14="http://schemas.microsoft.com/office/powerpoint/2010/main" val="189059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15841A-A25C-4441-BC37-4BB87BF13D92}"/>
              </a:ext>
            </a:extLst>
          </p:cNvPr>
          <p:cNvSpPr>
            <a:spLocks noGrp="1"/>
          </p:cNvSpPr>
          <p:nvPr>
            <p:ph type="title"/>
          </p:nvPr>
        </p:nvSpPr>
        <p:spPr/>
        <p:txBody>
          <a:bodyPr/>
          <a:lstStyle/>
          <a:p>
            <a:r>
              <a:rPr lang="en-US" dirty="0"/>
              <a:t>Collective Agent Relationships </a:t>
            </a:r>
          </a:p>
        </p:txBody>
      </p:sp>
      <p:graphicFrame>
        <p:nvGraphicFramePr>
          <p:cNvPr id="6" name="Table 5">
            <a:extLst>
              <a:ext uri="{FF2B5EF4-FFF2-40B4-BE49-F238E27FC236}">
                <a16:creationId xmlns:a16="http://schemas.microsoft.com/office/drawing/2014/main" id="{6D283BD7-FBC4-4DC9-AF6F-C96939E4340C}"/>
              </a:ext>
            </a:extLst>
          </p:cNvPr>
          <p:cNvGraphicFramePr>
            <a:graphicFrameLocks noGrp="1"/>
          </p:cNvGraphicFramePr>
          <p:nvPr/>
        </p:nvGraphicFramePr>
        <p:xfrm>
          <a:off x="628650" y="1927541"/>
          <a:ext cx="8136568" cy="1292226"/>
        </p:xfrm>
        <a:graphic>
          <a:graphicData uri="http://schemas.openxmlformats.org/drawingml/2006/table">
            <a:tbl>
              <a:tblPr firstRow="1" bandRow="1"/>
              <a:tblGrid>
                <a:gridCol w="1042201">
                  <a:extLst>
                    <a:ext uri="{9D8B030D-6E8A-4147-A177-3AD203B41FA5}">
                      <a16:colId xmlns:a16="http://schemas.microsoft.com/office/drawing/2014/main" val="1784725830"/>
                    </a:ext>
                  </a:extLst>
                </a:gridCol>
                <a:gridCol w="954673">
                  <a:extLst>
                    <a:ext uri="{9D8B030D-6E8A-4147-A177-3AD203B41FA5}">
                      <a16:colId xmlns:a16="http://schemas.microsoft.com/office/drawing/2014/main" val="2689814037"/>
                    </a:ext>
                  </a:extLst>
                </a:gridCol>
                <a:gridCol w="2365848">
                  <a:extLst>
                    <a:ext uri="{9D8B030D-6E8A-4147-A177-3AD203B41FA5}">
                      <a16:colId xmlns:a16="http://schemas.microsoft.com/office/drawing/2014/main" val="3233961439"/>
                    </a:ext>
                  </a:extLst>
                </a:gridCol>
                <a:gridCol w="2595966">
                  <a:extLst>
                    <a:ext uri="{9D8B030D-6E8A-4147-A177-3AD203B41FA5}">
                      <a16:colId xmlns:a16="http://schemas.microsoft.com/office/drawing/2014/main" val="2288597380"/>
                    </a:ext>
                  </a:extLst>
                </a:gridCol>
                <a:gridCol w="1177880">
                  <a:extLst>
                    <a:ext uri="{9D8B030D-6E8A-4147-A177-3AD203B41FA5}">
                      <a16:colId xmlns:a16="http://schemas.microsoft.com/office/drawing/2014/main" val="1082521214"/>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Domain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Relationship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Inverse Name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1050" dirty="0"/>
                        <a:t>Range</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863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LRM-R13</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Res</a:t>
                      </a:r>
                    </a:p>
                  </a:txBody>
                  <a:tcPr>
                    <a:lnL w="12700" cmpd="sng">
                      <a:solidFill>
                        <a:srgbClr val="FFFFFF"/>
                      </a:solidFill>
                    </a:lnL>
                    <a:lnR w="12700" cmpd="sng">
                      <a:solidFill>
                        <a:srgbClr val="FFFFFF"/>
                      </a:solidFill>
                    </a:lnR>
                    <a:lnT w="381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appellation</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appellation of</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err="1"/>
                        <a:t>Nomen</a:t>
                      </a:r>
                      <a:endParaRPr lang="en-US" sz="1050"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LRM-R33</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Place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LRM-R35</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association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Time-span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1050" dirty="0">
                          <a:solidFill>
                            <a:schemeClr val="dk1"/>
                          </a:solidFill>
                        </a:rPr>
                        <a:t>LRM-R1</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a:ln>
                            <a:noFill/>
                          </a:ln>
                          <a:solidFill>
                            <a:srgbClr val="000000"/>
                          </a:solidFill>
                          <a:effectLst/>
                          <a:uLnTx/>
                          <a:uFillTx/>
                          <a:latin typeface="Arial"/>
                          <a:ea typeface="+mn-ea"/>
                          <a:cs typeface="+mn-cs"/>
                          <a:sym typeface="Arial"/>
                        </a:rPr>
                        <a:t>Res</a:t>
                      </a:r>
                      <a:endParaRPr kumimoji="0" lang="en-US" sz="1050" b="0" i="0" u="none" strike="noStrike" kern="0" cap="none" spc="0" normalizeH="0" baseline="0" noProof="0" dirty="0">
                        <a:ln>
                          <a:noFill/>
                        </a:ln>
                        <a:solidFill>
                          <a:srgbClr val="000000"/>
                        </a:solidFill>
                        <a:effectLst/>
                        <a:uLnTx/>
                        <a:uFillTx/>
                        <a:latin typeface="Arial"/>
                        <a:ea typeface="+mn-ea"/>
                        <a:cs typeface="+mn-cs"/>
                        <a:sym typeface="Arial"/>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associated with</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t>Res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bl>
          </a:graphicData>
        </a:graphic>
      </p:graphicFrame>
      <p:sp>
        <p:nvSpPr>
          <p:cNvPr id="10" name="TextBox 9">
            <a:extLst>
              <a:ext uri="{FF2B5EF4-FFF2-40B4-BE49-F238E27FC236}">
                <a16:creationId xmlns:a16="http://schemas.microsoft.com/office/drawing/2014/main" id="{370FDB39-320D-47A0-BF83-87321E294CBF}"/>
              </a:ext>
            </a:extLst>
          </p:cNvPr>
          <p:cNvSpPr txBox="1"/>
          <p:nvPr/>
        </p:nvSpPr>
        <p:spPr>
          <a:xfrm>
            <a:off x="696286" y="1268016"/>
            <a:ext cx="5494789" cy="369332"/>
          </a:xfrm>
          <a:prstGeom prst="rect">
            <a:avLst/>
          </a:prstGeom>
          <a:noFill/>
        </p:spPr>
        <p:txBody>
          <a:bodyPr wrap="square" rtlCol="0">
            <a:spAutoFit/>
          </a:bodyPr>
          <a:lstStyle/>
          <a:p>
            <a:r>
              <a:rPr lang="en-US" dirty="0"/>
              <a:t>…all the relationships from Res (superclass of Agent)</a:t>
            </a:r>
          </a:p>
        </p:txBody>
      </p:sp>
      <p:sp>
        <p:nvSpPr>
          <p:cNvPr id="2" name="Slide Number Placeholder 1">
            <a:extLst>
              <a:ext uri="{FF2B5EF4-FFF2-40B4-BE49-F238E27FC236}">
                <a16:creationId xmlns:a16="http://schemas.microsoft.com/office/drawing/2014/main" id="{24B66C8C-C7B6-43DC-9BEB-39D271E9643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graphicFrame>
        <p:nvGraphicFramePr>
          <p:cNvPr id="7" name="Table 6">
            <a:extLst>
              <a:ext uri="{FF2B5EF4-FFF2-40B4-BE49-F238E27FC236}">
                <a16:creationId xmlns:a16="http://schemas.microsoft.com/office/drawing/2014/main" id="{4312CCA0-9127-42F7-AC2D-D05138659ACB}"/>
              </a:ext>
            </a:extLst>
          </p:cNvPr>
          <p:cNvGraphicFramePr>
            <a:graphicFrameLocks noGrp="1"/>
          </p:cNvGraphicFramePr>
          <p:nvPr>
            <p:extLst>
              <p:ext uri="{D42A27DB-BD31-4B8C-83A1-F6EECF244321}">
                <p14:modId xmlns:p14="http://schemas.microsoft.com/office/powerpoint/2010/main" val="3693139886"/>
              </p:ext>
            </p:extLst>
          </p:nvPr>
        </p:nvGraphicFramePr>
        <p:xfrm>
          <a:off x="628650" y="3178137"/>
          <a:ext cx="8136568" cy="251460"/>
        </p:xfrm>
        <a:graphic>
          <a:graphicData uri="http://schemas.openxmlformats.org/drawingml/2006/table">
            <a:tbl>
              <a:tblPr firstRow="1" bandRow="1"/>
              <a:tblGrid>
                <a:gridCol w="1040867">
                  <a:extLst>
                    <a:ext uri="{9D8B030D-6E8A-4147-A177-3AD203B41FA5}">
                      <a16:colId xmlns:a16="http://schemas.microsoft.com/office/drawing/2014/main" val="1784725830"/>
                    </a:ext>
                  </a:extLst>
                </a:gridCol>
                <a:gridCol w="955696">
                  <a:extLst>
                    <a:ext uri="{9D8B030D-6E8A-4147-A177-3AD203B41FA5}">
                      <a16:colId xmlns:a16="http://schemas.microsoft.com/office/drawing/2014/main" val="2689814037"/>
                    </a:ext>
                  </a:extLst>
                </a:gridCol>
                <a:gridCol w="2365641">
                  <a:extLst>
                    <a:ext uri="{9D8B030D-6E8A-4147-A177-3AD203B41FA5}">
                      <a16:colId xmlns:a16="http://schemas.microsoft.com/office/drawing/2014/main" val="3233961439"/>
                    </a:ext>
                  </a:extLst>
                </a:gridCol>
                <a:gridCol w="2601616">
                  <a:extLst>
                    <a:ext uri="{9D8B030D-6E8A-4147-A177-3AD203B41FA5}">
                      <a16:colId xmlns:a16="http://schemas.microsoft.com/office/drawing/2014/main" val="2288597380"/>
                    </a:ext>
                  </a:extLst>
                </a:gridCol>
                <a:gridCol w="1172748">
                  <a:extLst>
                    <a:ext uri="{9D8B030D-6E8A-4147-A177-3AD203B41FA5}">
                      <a16:colId xmlns:a16="http://schemas.microsoft.com/office/drawing/2014/main" val="3466421624"/>
                    </a:ext>
                  </a:extLst>
                </a:gridCol>
              </a:tblGrid>
              <a:tr h="24548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err="1">
                          <a:solidFill>
                            <a:schemeClr val="dk1"/>
                          </a:solidFill>
                        </a:rPr>
                        <a:t>LRM-R12i</a:t>
                      </a:r>
                      <a:endParaRPr lang="en-US" sz="105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ea typeface="+mn-ea"/>
                          <a:cs typeface="+mn-cs"/>
                          <a:sym typeface="Arial"/>
                        </a:rPr>
                        <a:t>Res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is subject of</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1050" dirty="0"/>
                        <a:t>has as subject</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r>
                        <a:rPr lang="en-US" sz="1050" dirty="0">
                          <a:latin typeface="Arial" panose="020B0604020202020204" pitchFamily="34" charset="0"/>
                          <a:cs typeface="Arial" panose="020B0604020202020204" pitchFamily="34" charset="0"/>
                        </a:rPr>
                        <a:t>Work</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bl>
          </a:graphicData>
        </a:graphic>
      </p:graphicFrame>
    </p:spTree>
    <p:extLst>
      <p:ext uri="{BB962C8B-B14F-4D97-AF65-F5344CB8AC3E}">
        <p14:creationId xmlns:p14="http://schemas.microsoft.com/office/powerpoint/2010/main" val="1491735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1F7AC9-311A-47B0-AE5F-69CD823A5066}"/>
              </a:ext>
            </a:extLst>
          </p:cNvPr>
          <p:cNvSpPr>
            <a:spLocks noGrp="1"/>
          </p:cNvSpPr>
          <p:nvPr>
            <p:ph type="title"/>
          </p:nvPr>
        </p:nvSpPr>
        <p:spPr/>
        <p:txBody>
          <a:bodyPr/>
          <a:lstStyle/>
          <a:p>
            <a:r>
              <a:rPr lang="en-US" dirty="0"/>
              <a:t>Collective Agent Attributes</a:t>
            </a:r>
          </a:p>
        </p:txBody>
      </p:sp>
      <p:sp>
        <p:nvSpPr>
          <p:cNvPr id="8" name="TextBox 7">
            <a:extLst>
              <a:ext uri="{FF2B5EF4-FFF2-40B4-BE49-F238E27FC236}">
                <a16:creationId xmlns:a16="http://schemas.microsoft.com/office/drawing/2014/main" id="{D534C3C5-561E-411B-81DB-63A5244A6E15}"/>
              </a:ext>
            </a:extLst>
          </p:cNvPr>
          <p:cNvSpPr txBox="1"/>
          <p:nvPr/>
        </p:nvSpPr>
        <p:spPr>
          <a:xfrm>
            <a:off x="322841" y="1168841"/>
            <a:ext cx="1840599" cy="523220"/>
          </a:xfrm>
          <a:prstGeom prst="rect">
            <a:avLst/>
          </a:prstGeom>
          <a:noFill/>
        </p:spPr>
        <p:txBody>
          <a:bodyPr wrap="square" rtlCol="0">
            <a:spAutoFit/>
          </a:bodyPr>
          <a:lstStyle/>
          <a:p>
            <a:r>
              <a:rPr lang="en-US" sz="1400" dirty="0"/>
              <a:t>Attributes inherited from Res</a:t>
            </a:r>
          </a:p>
        </p:txBody>
      </p:sp>
      <p:graphicFrame>
        <p:nvGraphicFramePr>
          <p:cNvPr id="9" name="Table 8">
            <a:extLst>
              <a:ext uri="{FF2B5EF4-FFF2-40B4-BE49-F238E27FC236}">
                <a16:creationId xmlns:a16="http://schemas.microsoft.com/office/drawing/2014/main" id="{9F35B696-4A6B-4F65-A9F9-E76459CEBCBC}"/>
              </a:ext>
            </a:extLst>
          </p:cNvPr>
          <p:cNvGraphicFramePr>
            <a:graphicFrameLocks noGrp="1"/>
          </p:cNvGraphicFramePr>
          <p:nvPr/>
        </p:nvGraphicFramePr>
        <p:xfrm>
          <a:off x="2315840" y="1168841"/>
          <a:ext cx="6295269" cy="838695"/>
        </p:xfrm>
        <a:graphic>
          <a:graphicData uri="http://schemas.openxmlformats.org/drawingml/2006/table">
            <a:tbl>
              <a:tblPr firstRow="1" bandRow="1"/>
              <a:tblGrid>
                <a:gridCol w="1133333">
                  <a:extLst>
                    <a:ext uri="{9D8B030D-6E8A-4147-A177-3AD203B41FA5}">
                      <a16:colId xmlns:a16="http://schemas.microsoft.com/office/drawing/2014/main" val="1784725830"/>
                    </a:ext>
                  </a:extLst>
                </a:gridCol>
                <a:gridCol w="1421745">
                  <a:extLst>
                    <a:ext uri="{9D8B030D-6E8A-4147-A177-3AD203B41FA5}">
                      <a16:colId xmlns:a16="http://schemas.microsoft.com/office/drawing/2014/main" val="2689814037"/>
                    </a:ext>
                  </a:extLst>
                </a:gridCol>
                <a:gridCol w="3740191">
                  <a:extLst>
                    <a:ext uri="{9D8B030D-6E8A-4147-A177-3AD203B41FA5}">
                      <a16:colId xmlns:a16="http://schemas.microsoft.com/office/drawing/2014/main" val="3208876426"/>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LRM-E1-A1</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Category</a:t>
                      </a:r>
                    </a:p>
                  </a:txBody>
                  <a:tcP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r>
                        <a:rPr lang="en-US" sz="800" dirty="0"/>
                        <a:t>A type to which the res belongs</a:t>
                      </a:r>
                    </a:p>
                  </a:txBody>
                  <a:tcPr>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LRM-E1-A2</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a:t>Note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a:t>Any kind of information about a res that is not recorded through the use of specific attributes and/or relationships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07281859"/>
                  </a:ext>
                </a:extLst>
              </a:tr>
            </a:tbl>
          </a:graphicData>
        </a:graphic>
      </p:graphicFrame>
      <p:graphicFrame>
        <p:nvGraphicFramePr>
          <p:cNvPr id="11" name="Table 10">
            <a:extLst>
              <a:ext uri="{FF2B5EF4-FFF2-40B4-BE49-F238E27FC236}">
                <a16:creationId xmlns:a16="http://schemas.microsoft.com/office/drawing/2014/main" id="{7A84BE3E-BEC4-4541-94F6-85D7D320ACC8}"/>
              </a:ext>
            </a:extLst>
          </p:cNvPr>
          <p:cNvGraphicFramePr>
            <a:graphicFrameLocks noGrp="1"/>
          </p:cNvGraphicFramePr>
          <p:nvPr/>
        </p:nvGraphicFramePr>
        <p:xfrm>
          <a:off x="2315839" y="2234617"/>
          <a:ext cx="6295269" cy="1098519"/>
        </p:xfrm>
        <a:graphic>
          <a:graphicData uri="http://schemas.openxmlformats.org/drawingml/2006/table">
            <a:tbl>
              <a:tblPr firstRow="1" bandRow="1"/>
              <a:tblGrid>
                <a:gridCol w="1164779">
                  <a:extLst>
                    <a:ext uri="{9D8B030D-6E8A-4147-A177-3AD203B41FA5}">
                      <a16:colId xmlns:a16="http://schemas.microsoft.com/office/drawing/2014/main" val="1784725830"/>
                    </a:ext>
                  </a:extLst>
                </a:gridCol>
                <a:gridCol w="1398147">
                  <a:extLst>
                    <a:ext uri="{9D8B030D-6E8A-4147-A177-3AD203B41FA5}">
                      <a16:colId xmlns:a16="http://schemas.microsoft.com/office/drawing/2014/main" val="3233961439"/>
                    </a:ext>
                  </a:extLst>
                </a:gridCol>
                <a:gridCol w="3732343">
                  <a:extLst>
                    <a:ext uri="{9D8B030D-6E8A-4147-A177-3AD203B41FA5}">
                      <a16:colId xmlns:a16="http://schemas.microsoft.com/office/drawing/2014/main" val="2644258"/>
                    </a:ext>
                  </a:extLst>
                </a:gridCol>
              </a:tblGrid>
              <a:tr h="22173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76223">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LRM-E6-A1</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Contact Information</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800" dirty="0">
                          <a:solidFill>
                            <a:schemeClr val="dk1"/>
                          </a:solidFill>
                        </a:rPr>
                        <a:t>Information useful for communicating with or getting in contact with the agent</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201338"/>
                  </a:ext>
                </a:extLst>
              </a:tr>
              <a:tr h="30676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LRM-E6-A2</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Field of activity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r>
                        <a:rPr lang="en" sz="800" dirty="0">
                          <a:solidFill>
                            <a:schemeClr val="dk1"/>
                          </a:solidFill>
                        </a:rPr>
                        <a:t>A field of endeavour, area of expertise, etc., in which the agent is engaged or was engaged</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33858076"/>
                  </a:ext>
                </a:extLst>
              </a:tr>
              <a:tr h="265286">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 sz="800" dirty="0">
                          <a:solidFill>
                            <a:schemeClr val="dk1"/>
                          </a:solidFill>
                        </a:rPr>
                        <a:t>LRM-E6-A3</a:t>
                      </a:r>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Language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r>
                        <a:rPr lang="en" sz="800" dirty="0">
                          <a:solidFill>
                            <a:schemeClr val="dk1"/>
                          </a:solidFill>
                        </a:rPr>
                        <a:t>A language used by the agent when creating an expression</a:t>
                      </a:r>
                      <a:endParaRPr lang="en-US" sz="800"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803343948"/>
                  </a:ext>
                </a:extLst>
              </a:tr>
            </a:tbl>
          </a:graphicData>
        </a:graphic>
      </p:graphicFrame>
      <p:sp>
        <p:nvSpPr>
          <p:cNvPr id="12" name="TextBox 11">
            <a:extLst>
              <a:ext uri="{FF2B5EF4-FFF2-40B4-BE49-F238E27FC236}">
                <a16:creationId xmlns:a16="http://schemas.microsoft.com/office/drawing/2014/main" id="{6D802E15-E4A5-4201-A628-AF9C63843CAE}"/>
              </a:ext>
            </a:extLst>
          </p:cNvPr>
          <p:cNvSpPr txBox="1"/>
          <p:nvPr/>
        </p:nvSpPr>
        <p:spPr>
          <a:xfrm>
            <a:off x="322841" y="2356225"/>
            <a:ext cx="1840599" cy="523220"/>
          </a:xfrm>
          <a:prstGeom prst="rect">
            <a:avLst/>
          </a:prstGeom>
          <a:noFill/>
        </p:spPr>
        <p:txBody>
          <a:bodyPr wrap="square" rtlCol="0">
            <a:spAutoFit/>
          </a:bodyPr>
          <a:lstStyle/>
          <a:p>
            <a:r>
              <a:rPr lang="en-US" sz="1400" dirty="0"/>
              <a:t>Attributes inherited from Agent</a:t>
            </a:r>
          </a:p>
        </p:txBody>
      </p:sp>
      <p:graphicFrame>
        <p:nvGraphicFramePr>
          <p:cNvPr id="13" name="Table 12">
            <a:extLst>
              <a:ext uri="{FF2B5EF4-FFF2-40B4-BE49-F238E27FC236}">
                <a16:creationId xmlns:a16="http://schemas.microsoft.com/office/drawing/2014/main" id="{819A07FC-B2E9-4827-B5D9-79B394D13A42}"/>
              </a:ext>
            </a:extLst>
          </p:cNvPr>
          <p:cNvGraphicFramePr>
            <a:graphicFrameLocks noGrp="1"/>
          </p:cNvGraphicFramePr>
          <p:nvPr>
            <p:extLst>
              <p:ext uri="{D42A27DB-BD31-4B8C-83A1-F6EECF244321}">
                <p14:modId xmlns:p14="http://schemas.microsoft.com/office/powerpoint/2010/main" val="322327917"/>
              </p:ext>
            </p:extLst>
          </p:nvPr>
        </p:nvGraphicFramePr>
        <p:xfrm>
          <a:off x="2315839" y="3560217"/>
          <a:ext cx="6295269" cy="503415"/>
        </p:xfrm>
        <a:graphic>
          <a:graphicData uri="http://schemas.openxmlformats.org/drawingml/2006/table">
            <a:tbl>
              <a:tblPr firstRow="1" bandRow="1"/>
              <a:tblGrid>
                <a:gridCol w="1133333">
                  <a:extLst>
                    <a:ext uri="{9D8B030D-6E8A-4147-A177-3AD203B41FA5}">
                      <a16:colId xmlns:a16="http://schemas.microsoft.com/office/drawing/2014/main" val="1784725830"/>
                    </a:ext>
                  </a:extLst>
                </a:gridCol>
                <a:gridCol w="1421745">
                  <a:extLst>
                    <a:ext uri="{9D8B030D-6E8A-4147-A177-3AD203B41FA5}">
                      <a16:colId xmlns:a16="http://schemas.microsoft.com/office/drawing/2014/main" val="2689814037"/>
                    </a:ext>
                  </a:extLst>
                </a:gridCol>
                <a:gridCol w="3740191">
                  <a:extLst>
                    <a:ext uri="{9D8B030D-6E8A-4147-A177-3AD203B41FA5}">
                      <a16:colId xmlns:a16="http://schemas.microsoft.com/office/drawing/2014/main" val="3208876426"/>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err="1"/>
                        <a:t>Att</a:t>
                      </a:r>
                      <a:r>
                        <a:rPr lang="en-US" sz="800" dirty="0"/>
                        <a:t> ID</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r>
                        <a:rPr lang="en-US" sz="800" dirty="0"/>
                        <a:t>Attribute</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B9BD5"/>
                    </a:solidFill>
                  </a:tcPr>
                </a:tc>
                <a:tc>
                  <a:txBody>
                    <a:bodyPr/>
                    <a:lstStyle/>
                    <a:p>
                      <a:r>
                        <a:rPr lang="en-US" sz="800" b="1" i="0" u="none" strike="noStrike" cap="none" dirty="0">
                          <a:solidFill>
                            <a:schemeClr val="lt1"/>
                          </a:solidFill>
                          <a:latin typeface="Arial"/>
                          <a:ea typeface="+mn-ea"/>
                          <a:cs typeface="+mn-cs"/>
                          <a:sym typeface="Arial"/>
                        </a:rPr>
                        <a:t>Definition</a:t>
                      </a:r>
                    </a:p>
                  </a:txBody>
                  <a:tcP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856701680"/>
                  </a:ext>
                </a:extLst>
              </a:tr>
              <a:tr h="29005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en-US" sz="800" dirty="0"/>
                        <a:t>NONE</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endParaRPr lang="en-US" sz="800" dirty="0"/>
                    </a:p>
                  </a:txBody>
                  <a:tcP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5B9BD5">
                        <a:tint val="40000"/>
                      </a:srgbClr>
                    </a:solidFill>
                  </a:tcPr>
                </a:tc>
                <a:tc>
                  <a:txBody>
                    <a:bodyPr/>
                    <a:lstStyle/>
                    <a:p>
                      <a:endParaRPr lang="en-US" sz="800" dirty="0"/>
                    </a:p>
                  </a:txBody>
                  <a:tcPr>
                    <a:lnL w="12700" cmpd="sng">
                      <a:solidFill>
                        <a:srgbClr val="FFFFFF"/>
                      </a:solidFill>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41658394"/>
                  </a:ext>
                </a:extLst>
              </a:tr>
            </a:tbl>
          </a:graphicData>
        </a:graphic>
      </p:graphicFrame>
      <p:sp>
        <p:nvSpPr>
          <p:cNvPr id="14" name="TextBox 13">
            <a:extLst>
              <a:ext uri="{FF2B5EF4-FFF2-40B4-BE49-F238E27FC236}">
                <a16:creationId xmlns:a16="http://schemas.microsoft.com/office/drawing/2014/main" id="{1AAC5EA9-7D82-44D8-98C7-81AD43267CAD}"/>
              </a:ext>
            </a:extLst>
          </p:cNvPr>
          <p:cNvSpPr txBox="1"/>
          <p:nvPr/>
        </p:nvSpPr>
        <p:spPr>
          <a:xfrm>
            <a:off x="322841" y="3519536"/>
            <a:ext cx="1840599" cy="523220"/>
          </a:xfrm>
          <a:prstGeom prst="rect">
            <a:avLst/>
          </a:prstGeom>
          <a:noFill/>
        </p:spPr>
        <p:txBody>
          <a:bodyPr wrap="square" rtlCol="0">
            <a:spAutoFit/>
          </a:bodyPr>
          <a:lstStyle/>
          <a:p>
            <a:r>
              <a:rPr lang="en-US" sz="1400" dirty="0"/>
              <a:t>Attributes specific to Collective Agent</a:t>
            </a:r>
          </a:p>
        </p:txBody>
      </p:sp>
      <p:sp>
        <p:nvSpPr>
          <p:cNvPr id="2" name="Slide Number Placeholder 1">
            <a:extLst>
              <a:ext uri="{FF2B5EF4-FFF2-40B4-BE49-F238E27FC236}">
                <a16:creationId xmlns:a16="http://schemas.microsoft.com/office/drawing/2014/main" id="{6D85C303-F68D-4BFD-9C7E-F5CF183D0FE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3111494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E87F-7BCB-4A52-AE52-BD063A74D01D}"/>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184ECD89-09D4-4BE4-8061-6211EF94EB04}"/>
              </a:ext>
            </a:extLst>
          </p:cNvPr>
          <p:cNvSpPr>
            <a:spLocks noGrp="1"/>
          </p:cNvSpPr>
          <p:nvPr>
            <p:ph type="body" idx="1"/>
          </p:nvPr>
        </p:nvSpPr>
        <p:spPr/>
        <p:txBody>
          <a:bodyPr/>
          <a:lstStyle/>
          <a:p>
            <a:r>
              <a:rPr lang="en" sz="1800" dirty="0">
                <a:solidFill>
                  <a:schemeClr val="dk1"/>
                </a:solidFill>
              </a:rPr>
              <a:t>A</a:t>
            </a:r>
            <a:r>
              <a:rPr lang="en-US" sz="1800" dirty="0">
                <a:solidFill>
                  <a:schemeClr val="dk1"/>
                </a:solidFill>
              </a:rPr>
              <a:t>gent is a</a:t>
            </a:r>
            <a:r>
              <a:rPr lang="en" sz="1800" dirty="0">
                <a:solidFill>
                  <a:schemeClr val="dk1"/>
                </a:solidFill>
              </a:rPr>
              <a:t> superclass strictly equivalent to the union of the entities Person and Collective Agent</a:t>
            </a:r>
          </a:p>
          <a:p>
            <a:r>
              <a:rPr lang="en-US" sz="1800" dirty="0">
                <a:solidFill>
                  <a:schemeClr val="dk1"/>
                </a:solidFill>
              </a:rPr>
              <a:t>Human beings are directly or indirectly the motive force behind all such actions taken by all agents</a:t>
            </a:r>
          </a:p>
          <a:p>
            <a:r>
              <a:rPr lang="en-US" sz="1800" dirty="0">
                <a:solidFill>
                  <a:schemeClr val="dk1"/>
                </a:solidFill>
              </a:rPr>
              <a:t>Being an agent requires the potential of intentional relationships with instances of entities of bibliographic interest</a:t>
            </a:r>
          </a:p>
          <a:p>
            <a:r>
              <a:rPr lang="en-US" sz="1800" dirty="0">
                <a:solidFill>
                  <a:schemeClr val="dk1"/>
                </a:solidFill>
              </a:rPr>
              <a:t>Only r</a:t>
            </a:r>
            <a:r>
              <a:rPr lang="en" sz="1800" dirty="0">
                <a:solidFill>
                  <a:schemeClr val="dk1"/>
                </a:solidFill>
              </a:rPr>
              <a:t>eal persons who live or are assumed to have lived </a:t>
            </a:r>
            <a:r>
              <a:rPr lang="en-US" sz="1800" dirty="0">
                <a:solidFill>
                  <a:schemeClr val="dk1"/>
                </a:solidFill>
              </a:rPr>
              <a:t>are instances of the Person entity; fictional or legendary characters are not instances of the Person entity</a:t>
            </a:r>
          </a:p>
          <a:p>
            <a:r>
              <a:rPr lang="en-US" sz="1800" dirty="0">
                <a:solidFill>
                  <a:schemeClr val="dk1"/>
                </a:solidFill>
              </a:rPr>
              <a:t>Instances of the </a:t>
            </a:r>
            <a:r>
              <a:rPr lang="en" sz="1800" dirty="0">
                <a:solidFill>
                  <a:schemeClr val="dk1"/>
                </a:solidFill>
              </a:rPr>
              <a:t>Collective Agent </a:t>
            </a:r>
            <a:r>
              <a:rPr lang="en-US" sz="1800" dirty="0">
                <a:solidFill>
                  <a:schemeClr val="dk1"/>
                </a:solidFill>
              </a:rPr>
              <a:t>entity</a:t>
            </a:r>
            <a:r>
              <a:rPr lang="en" sz="1800" dirty="0">
                <a:solidFill>
                  <a:schemeClr val="dk1"/>
                </a:solidFill>
              </a:rPr>
              <a:t> include families, commercial or corporate entities and other legally registered bodies, organizations and associations, musical, artistic or performing groups, governments, and any of their sub-units</a:t>
            </a:r>
            <a:endParaRPr lang="en-US" sz="1800" dirty="0">
              <a:solidFill>
                <a:schemeClr val="dk1"/>
              </a:solidFill>
            </a:endParaRPr>
          </a:p>
        </p:txBody>
      </p:sp>
      <p:sp>
        <p:nvSpPr>
          <p:cNvPr id="4" name="Slide Number Placeholder 3">
            <a:extLst>
              <a:ext uri="{FF2B5EF4-FFF2-40B4-BE49-F238E27FC236}">
                <a16:creationId xmlns:a16="http://schemas.microsoft.com/office/drawing/2014/main" id="{BD455FD2-D929-49B5-8DAD-9FDE2A9983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0126735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416&quot;&gt;&lt;object type=&quot;3&quot; unique_id=&quot;10417&quot;&gt;&lt;property id=&quot;20148&quot; value=&quot;5&quot;/&gt;&lt;property id=&quot;20300&quot; value=&quot;Slide 1 - &amp;quot;Agent&amp;quot;&quot;/&gt;&lt;property id=&quot;20307&quot; value=&quot;256&quot;/&gt;&lt;/object&gt;&lt;object type=&quot;3&quot; unique_id=&quot;10418&quot;&gt;&lt;property id=&quot;20148&quot; value=&quot;5&quot;/&gt;&lt;property id=&quot;20300&quot; value=&quot;Slide 2 - &amp;quot;Learning outcomes&amp;quot;&quot;/&gt;&lt;property id=&quot;20307&quot; value=&quot;257&quot;/&gt;&lt;/object&gt;&lt;object type=&quot;3&quot; unique_id=&quot;10419&quot;&gt;&lt;property id=&quot;20148&quot; value=&quot;5&quot;/&gt;&lt;property id=&quot;20300&quot; value=&quot;Slide 3 - &amp;quot;Agent [LRM-E6]&amp;quot;&quot;/&gt;&lt;property id=&quot;20307&quot; value=&quot;258&quot;/&gt;&lt;/object&gt;&lt;object type=&quot;3&quot; unique_id=&quot;10420&quot;&gt;&lt;property id=&quot;20148&quot; value=&quot;5&quot;/&gt;&lt;property id=&quot;20300&quot; value=&quot;Slide 4 - &amp;quot;Agent [LRM-E6]—Hierarchy &amp;quot;&quot;/&gt;&lt;property id=&quot;20307&quot; value=&quot;259&quot;/&gt;&lt;/object&gt;&lt;object type=&quot;3&quot; unique_id=&quot;10421&quot;&gt;&lt;property id=&quot;20148&quot; value=&quot;5&quot;/&gt;&lt;property id=&quot;20300&quot; value=&quot;Slide 5 - &amp;quot;Humans are the motive force behind Agent actions&amp;quot;&quot;/&gt;&lt;property id=&quot;20307&quot; value=&quot;279&quot;/&gt;&lt;/object&gt;&lt;object type=&quot;3&quot; unique_id=&quot;10422&quot;&gt;&lt;property id=&quot;20148&quot; value=&quot;5&quot;/&gt;&lt;property id=&quot;20300&quot; value=&quot;Slide 6 - &amp;quot;Relationships among Agents&amp;quot;&quot;/&gt;&lt;property id=&quot;20307&quot; value=&quot;264&quot;/&gt;&lt;/object&gt;&lt;object type=&quot;3&quot; unique_id=&quot;10423&quot;&gt;&lt;property id=&quot;20148&quot; value=&quot;5&quot;/&gt;&lt;property id=&quot;20300&quot; value=&quot;Slide 7 - &amp;quot;Agents &amp;amp; WEMI&amp;quot;&quot;/&gt;&lt;property id=&quot;20307&quot; value=&quot;278&quot;/&gt;&lt;/object&gt;&lt;object type=&quot;3&quot; unique_id=&quot;10424&quot;&gt;&lt;property id=&quot;20148&quot; value=&quot;5&quot;/&gt;&lt;property id=&quot;20300&quot; value=&quot;Slide 8 - &amp;quot;Relationships between Agent &amp;amp; WEMI&amp;quot;&quot;/&gt;&lt;property id=&quot;20307&quot; value=&quot;263&quot;/&gt;&lt;/object&gt;&lt;object type=&quot;3&quot; unique_id=&quot;10425&quot;&gt;&lt;property id=&quot;20148&quot; value=&quot;5&quot;/&gt;&lt;property id=&quot;20300&quot; value=&quot;Slide 9 - &amp;quot;Agent Relationships&amp;quot;&quot;/&gt;&lt;property id=&quot;20307&quot; value=&quot;282&quot;/&gt;&lt;/object&gt;&lt;object type=&quot;3&quot; unique_id=&quot;10426&quot;&gt;&lt;property id=&quot;20148&quot; value=&quot;5&quot;/&gt;&lt;property id=&quot;20300&quot; value=&quot;Slide 10 - &amp;quot;Relationships Inherited from Res&amp;quot;&quot;/&gt;&lt;property id=&quot;20307&quot; value=&quot;281&quot;/&gt;&lt;/object&gt;&lt;object type=&quot;3&quot; unique_id=&quot;10427&quot;&gt;&lt;property id=&quot;20148&quot; value=&quot;5&quot;/&gt;&lt;property id=&quot;20300&quot; value=&quot;Slide 11 - &amp;quot;Agent Attributes&amp;quot;&quot;/&gt;&lt;property id=&quot;20307&quot; value=&quot;280&quot;/&gt;&lt;/object&gt;&lt;object type=&quot;3&quot; unique_id=&quot;10428&quot;&gt;&lt;property id=&quot;20148&quot; value=&quot;5&quot;/&gt;&lt;property id=&quot;20300&quot; value=&quot;Slide 12 - &amp;quot;Person [LRM-E7]&amp;quot;&quot;/&gt;&lt;property id=&quot;20307&quot; value=&quot;265&quot;/&gt;&lt;/object&gt;&lt;object type=&quot;3&quot; unique_id=&quot;10429&quot;&gt;&lt;property id=&quot;20148&quot; value=&quot;5&quot;/&gt;&lt;property id=&quot;20300&quot; value=&quot;Slide 13 - &amp;quot;Person [LRM-E7]&amp;quot;&quot;/&gt;&lt;property id=&quot;20307&quot; value=&quot;270&quot;/&gt;&lt;/object&gt;&lt;object type=&quot;3&quot; unique_id=&quot;10430&quot;&gt;&lt;property id=&quot;20148&quot; value=&quot;5&quot;/&gt;&lt;property id=&quot;20300&quot; value=&quot;Slide 14 - &amp;quot;Person [LRM-E7]&amp;quot;&quot;/&gt;&lt;property id=&quot;20307&quot; value=&quot;266&quot;/&gt;&lt;/object&gt;&lt;object type=&quot;3&quot; unique_id=&quot;10431&quot;&gt;&lt;property id=&quot;20148&quot; value=&quot;5&quot;/&gt;&lt;property id=&quot;20300&quot; value=&quot;Slide 15 - &amp;quot;Person Relationships&amp;quot;&quot;/&gt;&lt;property id=&quot;20307&quot; value=&quot;288&quot;/&gt;&lt;/object&gt;&lt;object type=&quot;3&quot; unique_id=&quot;10432&quot;&gt;&lt;property id=&quot;20148&quot; value=&quot;5&quot;/&gt;&lt;property id=&quot;20300&quot; value=&quot;Slide 16 - &amp;quot;Person Relationships &amp;quot;&quot;/&gt;&lt;property id=&quot;20307&quot; value=&quot;284&quot;/&gt;&lt;/object&gt;&lt;object type=&quot;3&quot; unique_id=&quot;10433&quot;&gt;&lt;property id=&quot;20148&quot; value=&quot;5&quot;/&gt;&lt;property id=&quot;20300&quot; value=&quot;Slide 17 - &amp;quot;Person Attributes&amp;quot;&quot;/&gt;&lt;property id=&quot;20307&quot; value=&quot;285&quot;/&gt;&lt;/object&gt;&lt;object type=&quot;3&quot; unique_id=&quot;10434&quot;&gt;&lt;property id=&quot;20148&quot; value=&quot;5&quot;/&gt;&lt;property id=&quot;20300&quot; value=&quot;Slide 18 - &amp;quot;Collective agent [LRM-E8]&amp;quot;&quot;/&gt;&lt;property id=&quot;20307&quot; value=&quot;271&quot;/&gt;&lt;/object&gt;&lt;object type=&quot;3&quot; unique_id=&quot;10435&quot;&gt;&lt;property id=&quot;20148&quot; value=&quot;5&quot;/&gt;&lt;property id=&quot;20300&quot; value=&quot;Slide 19 - &amp;quot;Collective Agent or just a Group?&amp;quot;&quot;/&gt;&lt;property id=&quot;20307&quot; value=&quot;286&quot;/&gt;&lt;/object&gt;&lt;object type=&quot;3&quot; unique_id=&quot;10436&quot;&gt;&lt;property id=&quot;20148&quot; value=&quot;5&quot;/&gt;&lt;property id=&quot;20300&quot; value=&quot;Slide 20 - &amp;quot;Collective Agent&amp;quot;&quot;/&gt;&lt;property id=&quot;20307&quot; value=&quot;277&quot;/&gt;&lt;/object&gt;&lt;object type=&quot;3&quot; unique_id=&quot;10437&quot;&gt;&lt;property id=&quot;20148&quot; value=&quot;5&quot;/&gt;&lt;property id=&quot;20300&quot; value=&quot;Slide 21 - &amp;quot;Collective agent [LRM-E8]&amp;quot;&quot;/&gt;&lt;property id=&quot;20307&quot; value=&quot;272&quot;/&gt;&lt;/object&gt;&lt;object type=&quot;3&quot; unique_id=&quot;10438&quot;&gt;&lt;property id=&quot;20148&quot; value=&quot;5&quot;/&gt;&lt;property id=&quot;20300&quot; value=&quot;Slide 22 - &amp;quot;Collective Agent Relationships&amp;quot;&quot;/&gt;&lt;property id=&quot;20307&quot; value=&quot;290&quot;/&gt;&lt;/object&gt;&lt;object type=&quot;3&quot; unique_id=&quot;10439&quot;&gt;&lt;property id=&quot;20148&quot; value=&quot;5&quot;/&gt;&lt;property id=&quot;20300&quot; value=&quot;Slide 23 - &amp;quot;Collective Agent Relationships&amp;quot;&quot;/&gt;&lt;property id=&quot;20307&quot; value=&quot;283&quot;/&gt;&lt;/object&gt;&lt;object type=&quot;3&quot; unique_id=&quot;10440&quot;&gt;&lt;property id=&quot;20148&quot; value=&quot;5&quot;/&gt;&lt;property id=&quot;20300&quot; value=&quot;Slide 24 - &amp;quot;Collective Agent Relationships &amp;quot;&quot;/&gt;&lt;property id=&quot;20307&quot; value=&quot;287&quot;/&gt;&lt;/object&gt;&lt;object type=&quot;3&quot; unique_id=&quot;10441&quot;&gt;&lt;property id=&quot;20148&quot; value=&quot;5&quot;/&gt;&lt;property id=&quot;20300&quot; value=&quot;Slide 25 - &amp;quot;Collective Agent Attributes&amp;quot;&quot;/&gt;&lt;property id=&quot;20307&quot; value=&quot;289&quot;/&gt;&lt;/object&gt;&lt;object type=&quot;3&quot; unique_id=&quot;10442&quot;&gt;&lt;property id=&quot;20148&quot; value=&quot;5&quot;/&gt;&lt;property id=&quot;20300&quot; value=&quot;Slide 26 - &amp;quot;Summary&amp;quot;&quot;/&gt;&lt;property id=&quot;20307&quot; value=&quot;291&quot;/&gt;&lt;/object&gt;&lt;/object&gt;&lt;object type=&quot;8&quot; unique_id=&quot;10470&quot;&gt;&lt;/object&gt;&lt;/object&gt;&lt;/database&gt;"/>
  <p:tag name="MMPROD_NEXTUNIQUEID" val="10011"/>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1B7CFAFFBBC44B8CCFEC121A740414" ma:contentTypeVersion="12" ma:contentTypeDescription="Create a new document." ma:contentTypeScope="" ma:versionID="54f59719b16b847f0ce04b090149d40c">
  <xsd:schema xmlns:xsd="http://www.w3.org/2001/XMLSchema" xmlns:xs="http://www.w3.org/2001/XMLSchema" xmlns:p="http://schemas.microsoft.com/office/2006/metadata/properties" xmlns:ns3="db4545ed-8cf0-4e38-9f08-04f6d4da8ece" xmlns:ns4="0c1adb86-9a6b-4b3b-ac15-9c9bfe19f46a" targetNamespace="http://schemas.microsoft.com/office/2006/metadata/properties" ma:root="true" ma:fieldsID="95b6220751f85528d6228ddbe4d30889" ns3:_="" ns4:_="">
    <xsd:import namespace="db4545ed-8cf0-4e38-9f08-04f6d4da8ece"/>
    <xsd:import namespace="0c1adb86-9a6b-4b3b-ac15-9c9bfe19f46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EventHashCode" minOccurs="0"/>
                <xsd:element ref="ns4:MediaServiceGenerationTime"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4545ed-8cf0-4e38-9f08-04f6d4da8ec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1adb86-9a6b-4b3b-ac15-9c9bfe19f46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504E4C-D420-4167-8C63-3D470A19E6EA}">
  <ds:schemaRefs>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db4545ed-8cf0-4e38-9f08-04f6d4da8ece"/>
    <ds:schemaRef ds:uri="http://purl.org/dc/elements/1.1/"/>
    <ds:schemaRef ds:uri="http://schemas.microsoft.com/office/infopath/2007/PartnerControls"/>
    <ds:schemaRef ds:uri="0c1adb86-9a6b-4b3b-ac15-9c9bfe19f46a"/>
    <ds:schemaRef ds:uri="http://purl.org/dc/dcmitype/"/>
  </ds:schemaRefs>
</ds:datastoreItem>
</file>

<file path=customXml/itemProps2.xml><?xml version="1.0" encoding="utf-8"?>
<ds:datastoreItem xmlns:ds="http://schemas.openxmlformats.org/officeDocument/2006/customXml" ds:itemID="{C4735E2A-2204-4A91-B48B-33E768846C1D}">
  <ds:schemaRefs>
    <ds:schemaRef ds:uri="http://schemas.microsoft.com/sharepoint/v3/contenttype/forms"/>
  </ds:schemaRefs>
</ds:datastoreItem>
</file>

<file path=customXml/itemProps3.xml><?xml version="1.0" encoding="utf-8"?>
<ds:datastoreItem xmlns:ds="http://schemas.openxmlformats.org/officeDocument/2006/customXml" ds:itemID="{56C6FC6B-F21E-4D65-8074-82AAE875A1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4545ed-8cf0-4e38-9f08-04f6d4da8ece"/>
    <ds:schemaRef ds:uri="0c1adb86-9a6b-4b3b-ac15-9c9bfe19f4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2834</TotalTime>
  <Words>2332</Words>
  <Application>Microsoft Office PowerPoint</Application>
  <PresentationFormat>On-screen Show (16:9)</PresentationFormat>
  <Paragraphs>551</Paragraphs>
  <Slides>26</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Agent</vt:lpstr>
      <vt:lpstr>Learning outcomes</vt:lpstr>
      <vt:lpstr>Agent [LRM-E6]</vt:lpstr>
      <vt:lpstr>Agent [LRM-E6]—Hierarchy </vt:lpstr>
      <vt:lpstr>Humans are the motive force behind Agent actions</vt:lpstr>
      <vt:lpstr>Relationships among Agents</vt:lpstr>
      <vt:lpstr>Agents &amp; WEMI</vt:lpstr>
      <vt:lpstr>Relationships between Agent &amp; WEMI</vt:lpstr>
      <vt:lpstr>Agent Relationships</vt:lpstr>
      <vt:lpstr>Relationships Inherited from Res</vt:lpstr>
      <vt:lpstr>Agent Attributes</vt:lpstr>
      <vt:lpstr>Person [LRM-E7]</vt:lpstr>
      <vt:lpstr>Person [LRM-E7]</vt:lpstr>
      <vt:lpstr>Person [LRM-E7]</vt:lpstr>
      <vt:lpstr>Person Relationships</vt:lpstr>
      <vt:lpstr>Person Relationships </vt:lpstr>
      <vt:lpstr>Person Attributes</vt:lpstr>
      <vt:lpstr>Collective agent [LRM-E8]</vt:lpstr>
      <vt:lpstr>Collective Agent or just a Group?</vt:lpstr>
      <vt:lpstr>Collective Agent</vt:lpstr>
      <vt:lpstr>Collective agent [LRM-E8]</vt:lpstr>
      <vt:lpstr>Collective Agent Relationships</vt:lpstr>
      <vt:lpstr>Collective Agent Relationships</vt:lpstr>
      <vt:lpstr>Collective Agent Relationships </vt:lpstr>
      <vt:lpstr>Collective Agent Attributes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dc:title>
  <dc:creator>Baron, Adam</dc:creator>
  <cp:lastModifiedBy>Paul Frank</cp:lastModifiedBy>
  <cp:revision>56</cp:revision>
  <dcterms:modified xsi:type="dcterms:W3CDTF">2020-03-05T22:51:22Z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0x010100591B7CFAFFBBC44B8CCFEC121A740414</vt:lpwstr>
  </property>
</Properties>
</file>